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09" r:id="rId2"/>
    <p:sldId id="304" r:id="rId3"/>
    <p:sldId id="305" r:id="rId4"/>
    <p:sldId id="306" r:id="rId5"/>
    <p:sldId id="307" r:id="rId6"/>
    <p:sldId id="308" r:id="rId7"/>
    <p:sldId id="310" r:id="rId8"/>
    <p:sldId id="285" r:id="rId9"/>
    <p:sldId id="279" r:id="rId10"/>
    <p:sldId id="280" r:id="rId11"/>
    <p:sldId id="281" r:id="rId12"/>
    <p:sldId id="282" r:id="rId13"/>
    <p:sldId id="283" r:id="rId14"/>
    <p:sldId id="284" r:id="rId15"/>
    <p:sldId id="286" r:id="rId16"/>
    <p:sldId id="287" r:id="rId17"/>
    <p:sldId id="288" r:id="rId18"/>
    <p:sldId id="289" r:id="rId19"/>
    <p:sldId id="290" r:id="rId20"/>
    <p:sldId id="292" r:id="rId21"/>
    <p:sldId id="291" r:id="rId22"/>
    <p:sldId id="293" r:id="rId23"/>
    <p:sldId id="294" r:id="rId24"/>
    <p:sldId id="303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46" autoAdjust="0"/>
  </p:normalViewPr>
  <p:slideViewPr>
    <p:cSldViewPr>
      <p:cViewPr varScale="1">
        <p:scale>
          <a:sx n="106" d="100"/>
          <a:sy n="106" d="100"/>
        </p:scale>
        <p:origin x="777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9/23/2020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11740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81353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43D75E-38CB-4CAA-B708-837C73178E8B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81DE3A-59C0-4814-A960-5D49755C9280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6D7FE9A-BC0B-44C6-9454-D7DDE2B5695D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B4DC45-FC15-4EE9-9A04-523E59896A99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C7B30E-B875-4DDF-B2A6-95EC7AC9E28D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CB5D9F-521B-41E9-A556-269646012514}" type="datetime1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BA5CCC-145E-4829-B879-1702BAD65E2A}" type="datetime1">
              <a:rPr lang="en-US" smtClean="0"/>
              <a:t>9/23/2020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136EE07-896F-4E1C-A15E-908F0A4D9C11}" type="datetime1">
              <a:rPr lang="en-US" smtClean="0"/>
              <a:t>9/23/2020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5F25BC-C259-4974-9123-C9F7C6892139}" type="datetime1">
              <a:rPr lang="en-US" smtClean="0"/>
              <a:t>9/23/2020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96247-ACD8-46BB-94FD-1CE2A4CDDF32}" type="datetime1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BE9F9A0-BD66-4946-A656-F452CBDAAEF3}" type="datetime1">
              <a:rPr lang="en-US" smtClean="0"/>
              <a:t>9/23/2020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05016A-1993-427C-91F6-5634E07BCA33}" type="datetime1">
              <a:rPr lang="en-US" smtClean="0"/>
              <a:t>9/23/2020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3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4.png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59" name="Acrobat Document" r:id="rId5" imgW="4790808" imgH="6162472" progId="AcroExch.Document.7">
                  <p:embed/>
                </p:oleObj>
              </mc:Choice>
              <mc:Fallback>
                <p:oleObj name="Acrobat Document" r:id="rId5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8077200" y="6096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mtClean="0"/>
              <a:t>2a</a:t>
            </a:r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SRC Definition (1): Inputs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304800" y="1447800"/>
            <a:ext cx="3505200" cy="762000"/>
            <a:chOff x="2438400" y="1600200"/>
            <a:chExt cx="3505200" cy="762000"/>
          </a:xfrm>
        </p:grpSpPr>
        <p:sp>
          <p:nvSpPr>
            <p:cNvPr id="28" name="Rectangle 27"/>
            <p:cNvSpPr/>
            <p:nvPr/>
          </p:nvSpPr>
          <p:spPr>
            <a:xfrm>
              <a:off x="3352800" y="1600200"/>
              <a:ext cx="1676400" cy="762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>
              <a:off x="5029200" y="1981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25146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sp>
        <p:nvSpPr>
          <p:cNvPr id="44" name="Content Placeholder 3"/>
          <p:cNvSpPr>
            <a:spLocks noGrp="1"/>
          </p:cNvSpPr>
          <p:nvPr>
            <p:ph idx="1"/>
          </p:nvPr>
        </p:nvSpPr>
        <p:spPr>
          <a:xfrm>
            <a:off x="114300" y="2743200"/>
            <a:ext cx="8915400" cy="3505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Each component has a set I of input variables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Variables have types. E.g. </a:t>
            </a:r>
            <a:r>
              <a:rPr lang="en-US" sz="2000" dirty="0" err="1" smtClean="0">
                <a:latin typeface="Comic Sans MS" pitchFamily="66" charset="0"/>
              </a:rPr>
              <a:t>bool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nat</a:t>
            </a:r>
            <a:r>
              <a:rPr lang="en-US" sz="2000" dirty="0" smtClean="0">
                <a:latin typeface="Comic Sans MS" pitchFamily="66" charset="0"/>
              </a:rPr>
              <a:t>, real, {on, off} …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Input: Valuation of all the input variables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set of inputs is denoted Q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Delay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I contains a single variable in of type </a:t>
            </a:r>
            <a:r>
              <a:rPr lang="en-US" sz="2000" dirty="0" err="1" smtClean="0">
                <a:latin typeface="Comic Sans MS" pitchFamily="66" charset="0"/>
              </a:rPr>
              <a:t>bool</a:t>
            </a:r>
            <a:endParaRPr lang="en-US" sz="2000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set of inputs is {0, 1}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Example: I contains two variables: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x , </a:t>
            </a:r>
            <a:r>
              <a:rPr lang="en-US" sz="2000" dirty="0" err="1" smtClean="0">
                <a:latin typeface="Comic Sans MS" pitchFamily="66" charset="0"/>
              </a:rPr>
              <a:t>bool</a:t>
            </a:r>
            <a:r>
              <a:rPr lang="en-US" sz="2000" dirty="0" smtClean="0">
                <a:latin typeface="Comic Sans MS" pitchFamily="66" charset="0"/>
              </a:rPr>
              <a:t> 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Each input is a pair: (integer value for x and 0/1 value for y)  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4191000" y="1143000"/>
            <a:ext cx="3750469" cy="1371600"/>
            <a:chOff x="1981200" y="3352800"/>
            <a:chExt cx="5257800" cy="1905000"/>
          </a:xfrm>
        </p:grpSpPr>
        <p:sp>
          <p:nvSpPr>
            <p:cNvPr id="16" name="Rectangle 15"/>
            <p:cNvSpPr/>
            <p:nvPr/>
          </p:nvSpPr>
          <p:spPr>
            <a:xfrm>
              <a:off x="3352800" y="3429000"/>
              <a:ext cx="2971800" cy="18288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19" name="Group 29"/>
            <p:cNvGrpSpPr/>
            <p:nvPr/>
          </p:nvGrpSpPr>
          <p:grpSpPr>
            <a:xfrm>
              <a:off x="1981200" y="3352800"/>
              <a:ext cx="1371600" cy="1676400"/>
              <a:chOff x="1981200" y="3352800"/>
              <a:chExt cx="1371600" cy="1676400"/>
            </a:xfrm>
          </p:grpSpPr>
          <p:cxnSp>
            <p:nvCxnSpPr>
              <p:cNvPr id="29" name="Straight Arrow Connector 28"/>
              <p:cNvCxnSpPr/>
              <p:nvPr/>
            </p:nvCxnSpPr>
            <p:spPr>
              <a:xfrm>
                <a:off x="24384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24384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Straight Arrow Connector 30"/>
              <p:cNvCxnSpPr/>
              <p:nvPr/>
            </p:nvCxnSpPr>
            <p:spPr>
              <a:xfrm>
                <a:off x="2438400" y="50292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2" name="TextBox 31"/>
              <p:cNvSpPr txBox="1"/>
              <p:nvPr/>
            </p:nvSpPr>
            <p:spPr>
              <a:xfrm>
                <a:off x="1981200" y="3352800"/>
                <a:ext cx="991490" cy="4702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Inputs</a:t>
                </a:r>
                <a:endParaRPr lang="en-US" sz="1600" dirty="0"/>
              </a:p>
            </p:txBody>
          </p:sp>
        </p:grpSp>
        <p:grpSp>
          <p:nvGrpSpPr>
            <p:cNvPr id="20" name="Group 30"/>
            <p:cNvGrpSpPr/>
            <p:nvPr/>
          </p:nvGrpSpPr>
          <p:grpSpPr>
            <a:xfrm>
              <a:off x="6324600" y="3810000"/>
              <a:ext cx="914400" cy="914400"/>
              <a:chOff x="6324600" y="3810000"/>
              <a:chExt cx="914400" cy="914400"/>
            </a:xfrm>
          </p:grpSpPr>
          <p:cxnSp>
            <p:nvCxnSpPr>
              <p:cNvPr id="23" name="Straight Arrow Connector 22"/>
              <p:cNvCxnSpPr/>
              <p:nvPr/>
            </p:nvCxnSpPr>
            <p:spPr>
              <a:xfrm>
                <a:off x="63246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Straight Arrow Connector 23"/>
              <p:cNvCxnSpPr/>
              <p:nvPr/>
            </p:nvCxnSpPr>
            <p:spPr>
              <a:xfrm>
                <a:off x="63246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Straight Arrow Connector 24"/>
              <p:cNvCxnSpPr/>
              <p:nvPr/>
            </p:nvCxnSpPr>
            <p:spPr>
              <a:xfrm>
                <a:off x="6324600" y="4724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21" name="Straight Connector 20"/>
            <p:cNvCxnSpPr/>
            <p:nvPr/>
          </p:nvCxnSpPr>
          <p:spPr>
            <a:xfrm>
              <a:off x="2819400" y="4191000"/>
              <a:ext cx="0" cy="6096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Straight Connector 21"/>
            <p:cNvCxnSpPr/>
            <p:nvPr/>
          </p:nvCxnSpPr>
          <p:spPr>
            <a:xfrm>
              <a:off x="6705600" y="4114800"/>
              <a:ext cx="0" cy="4572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0" name="TextBox 39"/>
          <p:cNvSpPr txBox="1"/>
          <p:nvPr/>
        </p:nvSpPr>
        <p:spPr>
          <a:xfrm>
            <a:off x="1219200" y="1066800"/>
            <a:ext cx="6473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</a:t>
            </a:r>
            <a:endParaRPr lang="en-US" sz="1600" dirty="0"/>
          </a:p>
        </p:txBody>
      </p: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SRC Definition (2): Outputs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4" name="Content Placeholder 3"/>
          <p:cNvSpPr>
            <a:spLocks noGrp="1"/>
          </p:cNvSpPr>
          <p:nvPr>
            <p:ph idx="1"/>
          </p:nvPr>
        </p:nvSpPr>
        <p:spPr>
          <a:xfrm>
            <a:off x="381000" y="2743200"/>
            <a:ext cx="8382000" cy="3505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Each component has a set O of typed output variables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Output: Valuation of all the output variables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set of outputs is denoted Q</a:t>
            </a:r>
            <a:r>
              <a:rPr lang="en-US" sz="2000" baseline="-25000" dirty="0">
                <a:latin typeface="Comic Sans MS" pitchFamily="66" charset="0"/>
              </a:rPr>
              <a:t>O</a:t>
            </a:r>
            <a:endParaRPr lang="en-US" sz="2000" baseline="-25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Delay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 contains a single variable out of type </a:t>
            </a:r>
            <a:r>
              <a:rPr lang="en-US" sz="2000" dirty="0" err="1" smtClean="0">
                <a:latin typeface="Comic Sans MS" pitchFamily="66" charset="0"/>
              </a:rPr>
              <a:t>bool</a:t>
            </a:r>
            <a:endParaRPr lang="en-US" sz="2000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set of outputs is {0, 1}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04800" y="1447800"/>
            <a:ext cx="3479185" cy="762000"/>
            <a:chOff x="2438400" y="1600200"/>
            <a:chExt cx="3479185" cy="762000"/>
          </a:xfrm>
        </p:grpSpPr>
        <p:sp>
          <p:nvSpPr>
            <p:cNvPr id="15" name="Rectangle 14"/>
            <p:cNvSpPr/>
            <p:nvPr/>
          </p:nvSpPr>
          <p:spPr>
            <a:xfrm>
              <a:off x="3352800" y="1600200"/>
              <a:ext cx="1600200" cy="762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4953000" y="1981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2438400" y="1981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029200" y="16002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191000" y="1143000"/>
            <a:ext cx="3959347" cy="1371600"/>
            <a:chOff x="2438400" y="3352800"/>
            <a:chExt cx="5550628" cy="1905000"/>
          </a:xfrm>
        </p:grpSpPr>
        <p:sp>
          <p:nvSpPr>
            <p:cNvPr id="24" name="Rectangle 23"/>
            <p:cNvSpPr/>
            <p:nvPr/>
          </p:nvSpPr>
          <p:spPr>
            <a:xfrm>
              <a:off x="3352800" y="3429000"/>
              <a:ext cx="2971800" cy="18288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29" name="Group 29"/>
            <p:cNvGrpSpPr/>
            <p:nvPr/>
          </p:nvGrpSpPr>
          <p:grpSpPr>
            <a:xfrm>
              <a:off x="2438400" y="3810000"/>
              <a:ext cx="914400" cy="1219200"/>
              <a:chOff x="2438400" y="3810000"/>
              <a:chExt cx="914400" cy="1219200"/>
            </a:xfrm>
          </p:grpSpPr>
          <p:cxnSp>
            <p:nvCxnSpPr>
              <p:cNvPr id="42" name="Straight Arrow Connector 41"/>
              <p:cNvCxnSpPr/>
              <p:nvPr/>
            </p:nvCxnSpPr>
            <p:spPr>
              <a:xfrm>
                <a:off x="24384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>
                <a:off x="24384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/>
              <p:cNvCxnSpPr/>
              <p:nvPr/>
            </p:nvCxnSpPr>
            <p:spPr>
              <a:xfrm>
                <a:off x="2438400" y="50292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30"/>
            <p:cNvGrpSpPr/>
            <p:nvPr/>
          </p:nvGrpSpPr>
          <p:grpSpPr>
            <a:xfrm>
              <a:off x="6324600" y="3352800"/>
              <a:ext cx="1664428" cy="1371600"/>
              <a:chOff x="6324600" y="3352800"/>
              <a:chExt cx="1664428" cy="1371600"/>
            </a:xfrm>
          </p:grpSpPr>
          <p:cxnSp>
            <p:nvCxnSpPr>
              <p:cNvPr id="35" name="Straight Arrow Connector 34"/>
              <p:cNvCxnSpPr/>
              <p:nvPr/>
            </p:nvCxnSpPr>
            <p:spPr>
              <a:xfrm>
                <a:off x="63246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>
                <a:off x="63246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>
                <a:off x="6324600" y="4724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6781801" y="3352800"/>
                <a:ext cx="1207227" cy="47021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Outputs</a:t>
                </a:r>
                <a:endParaRPr lang="en-US" sz="1600" dirty="0"/>
              </a:p>
            </p:txBody>
          </p:sp>
        </p:grpSp>
        <p:cxnSp>
          <p:nvCxnSpPr>
            <p:cNvPr id="31" name="Straight Connector 30"/>
            <p:cNvCxnSpPr/>
            <p:nvPr/>
          </p:nvCxnSpPr>
          <p:spPr>
            <a:xfrm>
              <a:off x="2819400" y="4191000"/>
              <a:ext cx="0" cy="6096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705600" y="4114800"/>
              <a:ext cx="0" cy="4572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/>
          <p:cNvSpPr txBox="1"/>
          <p:nvPr/>
        </p:nvSpPr>
        <p:spPr>
          <a:xfrm>
            <a:off x="1219200" y="1066800"/>
            <a:ext cx="6473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</a:t>
            </a:r>
            <a:endParaRPr lang="en-US" sz="1600" dirty="0"/>
          </a:p>
        </p:txBody>
      </p:sp>
      <p:grpSp>
        <p:nvGrpSpPr>
          <p:cNvPr id="25" name="Group 2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5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uild="p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SRC Definition (3): States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4" name="Content Placeholder 3"/>
          <p:cNvSpPr>
            <a:spLocks noGrp="1"/>
          </p:cNvSpPr>
          <p:nvPr>
            <p:ph idx="1"/>
          </p:nvPr>
        </p:nvSpPr>
        <p:spPr>
          <a:xfrm>
            <a:off x="381000" y="2895600"/>
            <a:ext cx="8382000" cy="3505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Each component has a set S of typed state variables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State: Valuation of all the state variables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set of states is denoted Q</a:t>
            </a:r>
            <a:r>
              <a:rPr lang="en-US" sz="2000" baseline="-25000" dirty="0" smtClean="0">
                <a:latin typeface="Comic Sans MS" pitchFamily="66" charset="0"/>
              </a:rPr>
              <a:t>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Delay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 contains a single variable x of type </a:t>
            </a:r>
            <a:r>
              <a:rPr lang="en-US" sz="2000" dirty="0" err="1" smtClean="0">
                <a:latin typeface="Comic Sans MS" pitchFamily="66" charset="0"/>
              </a:rPr>
              <a:t>bool</a:t>
            </a:r>
            <a:endParaRPr lang="en-US" sz="2000" dirty="0" smtClean="0">
              <a:latin typeface="Comic Sans MS" pitchFamily="66" charset="0"/>
            </a:endParaRP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set of states is {0, 1}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State is internal and maintained across rounds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04800" y="1447800"/>
            <a:ext cx="3048000" cy="762000"/>
            <a:chOff x="2667000" y="1600200"/>
            <a:chExt cx="3048000" cy="762000"/>
          </a:xfrm>
        </p:grpSpPr>
        <p:sp>
          <p:nvSpPr>
            <p:cNvPr id="15" name="Rectangle 14"/>
            <p:cNvSpPr/>
            <p:nvPr/>
          </p:nvSpPr>
          <p:spPr>
            <a:xfrm>
              <a:off x="3352800" y="1600200"/>
              <a:ext cx="1828800" cy="762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5181600" y="2057400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2667000" y="20574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3352800" y="1905000"/>
              <a:ext cx="1828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3657600" y="1600200"/>
              <a:ext cx="7377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</a:t>
              </a:r>
              <a:endParaRPr lang="en-US" sz="16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267200" y="1143000"/>
            <a:ext cx="3424341" cy="1316736"/>
            <a:chOff x="2438400" y="3429000"/>
            <a:chExt cx="4800600" cy="1828800"/>
          </a:xfrm>
        </p:grpSpPr>
        <p:sp>
          <p:nvSpPr>
            <p:cNvPr id="24" name="Rectangle 23"/>
            <p:cNvSpPr/>
            <p:nvPr/>
          </p:nvSpPr>
          <p:spPr>
            <a:xfrm>
              <a:off x="3352800" y="3429000"/>
              <a:ext cx="2971800" cy="18288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25" name="Group 31"/>
            <p:cNvGrpSpPr/>
            <p:nvPr/>
          </p:nvGrpSpPr>
          <p:grpSpPr>
            <a:xfrm>
              <a:off x="3352800" y="3505200"/>
              <a:ext cx="2988927" cy="905933"/>
              <a:chOff x="3352800" y="3505200"/>
              <a:chExt cx="2988927" cy="905933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>
                <a:off x="3369927" y="4411133"/>
                <a:ext cx="2971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TextBox 47"/>
              <p:cNvSpPr txBox="1"/>
              <p:nvPr/>
            </p:nvSpPr>
            <p:spPr>
              <a:xfrm>
                <a:off x="3352800" y="3505200"/>
                <a:ext cx="2036466" cy="812187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State variables:</a:t>
                </a:r>
              </a:p>
              <a:p>
                <a:r>
                  <a:rPr lang="en-US" sz="1600" dirty="0" smtClean="0"/>
                  <a:t>     Declaration </a:t>
                </a:r>
                <a:endParaRPr lang="en-US" sz="1600" dirty="0"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>
              <a:off x="2438400" y="3810000"/>
              <a:ext cx="914400" cy="1219200"/>
              <a:chOff x="2438400" y="3810000"/>
              <a:chExt cx="914400" cy="1219200"/>
            </a:xfrm>
          </p:grpSpPr>
          <p:cxnSp>
            <p:nvCxnSpPr>
              <p:cNvPr id="42" name="Straight Arrow Connector 41"/>
              <p:cNvCxnSpPr/>
              <p:nvPr/>
            </p:nvCxnSpPr>
            <p:spPr>
              <a:xfrm>
                <a:off x="24384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>
                <a:off x="24384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/>
              <p:cNvCxnSpPr/>
              <p:nvPr/>
            </p:nvCxnSpPr>
            <p:spPr>
              <a:xfrm>
                <a:off x="2438400" y="50292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30"/>
            <p:cNvGrpSpPr/>
            <p:nvPr/>
          </p:nvGrpSpPr>
          <p:grpSpPr>
            <a:xfrm>
              <a:off x="6324600" y="3810000"/>
              <a:ext cx="914400" cy="914400"/>
              <a:chOff x="6324600" y="3810000"/>
              <a:chExt cx="914400" cy="914400"/>
            </a:xfrm>
          </p:grpSpPr>
          <p:cxnSp>
            <p:nvCxnSpPr>
              <p:cNvPr id="35" name="Straight Arrow Connector 34"/>
              <p:cNvCxnSpPr/>
              <p:nvPr/>
            </p:nvCxnSpPr>
            <p:spPr>
              <a:xfrm>
                <a:off x="63246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>
                <a:off x="63246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>
                <a:off x="6324600" y="4724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1" name="Straight Connector 30"/>
            <p:cNvCxnSpPr/>
            <p:nvPr/>
          </p:nvCxnSpPr>
          <p:spPr>
            <a:xfrm>
              <a:off x="2819400" y="4191000"/>
              <a:ext cx="0" cy="6096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705600" y="4114800"/>
              <a:ext cx="0" cy="4572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/>
          <p:cNvSpPr txBox="1"/>
          <p:nvPr/>
        </p:nvSpPr>
        <p:spPr>
          <a:xfrm>
            <a:off x="990600" y="1066800"/>
            <a:ext cx="6473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</a:t>
            </a:r>
            <a:endParaRPr lang="en-US" sz="1600" dirty="0"/>
          </a:p>
        </p:txBody>
      </p:sp>
      <p:grpSp>
        <p:nvGrpSpPr>
          <p:cNvPr id="28" name="Group 2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7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SRC Definition (4): Initialization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4" name="Content Placeholder 3"/>
          <p:cNvSpPr>
            <a:spLocks noGrp="1"/>
          </p:cNvSpPr>
          <p:nvPr>
            <p:ph idx="1"/>
          </p:nvPr>
        </p:nvSpPr>
        <p:spPr>
          <a:xfrm>
            <a:off x="228600" y="2743200"/>
            <a:ext cx="8686800" cy="3505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Initialization of state variables specified by Init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Sequence of assignments to state variables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Semantics of initialization: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set [Init] of initial states, which is a subset of Q</a:t>
            </a:r>
            <a:r>
              <a:rPr lang="en-US" sz="2000" baseline="-25000" dirty="0" smtClean="0">
                <a:latin typeface="Comic Sans MS" pitchFamily="66" charset="0"/>
              </a:rPr>
              <a:t>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Delay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Init is given by the code fragment x:=0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set [Init] of initial states is {0}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Component can have multiple initial states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Example: </a:t>
            </a:r>
            <a:r>
              <a:rPr lang="en-US" sz="2000" dirty="0" err="1" smtClean="0">
                <a:latin typeface="Comic Sans MS" pitchFamily="66" charset="0"/>
              </a:rPr>
              <a:t>bool</a:t>
            </a:r>
            <a:r>
              <a:rPr lang="en-US" sz="2000" dirty="0" smtClean="0">
                <a:latin typeface="Comic Sans MS" pitchFamily="66" charset="0"/>
              </a:rPr>
              <a:t> x := choose {0, 1}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228600" y="1524000"/>
            <a:ext cx="3505200" cy="762000"/>
            <a:chOff x="2819400" y="1600200"/>
            <a:chExt cx="3505200" cy="762000"/>
          </a:xfrm>
        </p:grpSpPr>
        <p:sp>
          <p:nvSpPr>
            <p:cNvPr id="15" name="Rectangle 14"/>
            <p:cNvSpPr/>
            <p:nvPr/>
          </p:nvSpPr>
          <p:spPr>
            <a:xfrm>
              <a:off x="3352800" y="1600200"/>
              <a:ext cx="2362200" cy="762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5715000" y="20574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2819400" y="2057400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3352800" y="1905000"/>
              <a:ext cx="23622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36576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038600" y="1143000"/>
            <a:ext cx="3733800" cy="1316736"/>
            <a:chOff x="2438400" y="3429000"/>
            <a:chExt cx="4800600" cy="1828800"/>
          </a:xfrm>
        </p:grpSpPr>
        <p:sp>
          <p:nvSpPr>
            <p:cNvPr id="24" name="Rectangle 23"/>
            <p:cNvSpPr/>
            <p:nvPr/>
          </p:nvSpPr>
          <p:spPr>
            <a:xfrm>
              <a:off x="3352800" y="3429000"/>
              <a:ext cx="2971800" cy="18288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grpSp>
          <p:nvGrpSpPr>
            <p:cNvPr id="25" name="Group 31"/>
            <p:cNvGrpSpPr/>
            <p:nvPr/>
          </p:nvGrpSpPr>
          <p:grpSpPr>
            <a:xfrm>
              <a:off x="3320143" y="3505200"/>
              <a:ext cx="3246235" cy="876300"/>
              <a:chOff x="3320143" y="3505200"/>
              <a:chExt cx="3246235" cy="876300"/>
            </a:xfrm>
          </p:grpSpPr>
          <p:cxnSp>
            <p:nvCxnSpPr>
              <p:cNvPr id="47" name="Straight Connector 46"/>
              <p:cNvCxnSpPr/>
              <p:nvPr/>
            </p:nvCxnSpPr>
            <p:spPr>
              <a:xfrm>
                <a:off x="3320143" y="4381500"/>
                <a:ext cx="2971799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8" name="TextBox 47"/>
              <p:cNvSpPr txBox="1"/>
              <p:nvPr/>
            </p:nvSpPr>
            <p:spPr>
              <a:xfrm>
                <a:off x="3352800" y="3505200"/>
                <a:ext cx="3213578" cy="72669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400" dirty="0" smtClean="0"/>
                  <a:t>State variables:</a:t>
                </a:r>
              </a:p>
              <a:p>
                <a:r>
                  <a:rPr lang="en-US" sz="1400" dirty="0" smtClean="0"/>
                  <a:t>     Declaration + Initialization</a:t>
                </a:r>
                <a:endParaRPr lang="en-US" sz="1400" dirty="0"/>
              </a:p>
            </p:txBody>
          </p:sp>
        </p:grpSp>
        <p:grpSp>
          <p:nvGrpSpPr>
            <p:cNvPr id="29" name="Group 29"/>
            <p:cNvGrpSpPr/>
            <p:nvPr/>
          </p:nvGrpSpPr>
          <p:grpSpPr>
            <a:xfrm>
              <a:off x="2438400" y="3810000"/>
              <a:ext cx="914400" cy="1219200"/>
              <a:chOff x="2438400" y="3810000"/>
              <a:chExt cx="914400" cy="1219200"/>
            </a:xfrm>
          </p:grpSpPr>
          <p:cxnSp>
            <p:nvCxnSpPr>
              <p:cNvPr id="42" name="Straight Arrow Connector 41"/>
              <p:cNvCxnSpPr/>
              <p:nvPr/>
            </p:nvCxnSpPr>
            <p:spPr>
              <a:xfrm>
                <a:off x="24384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>
                <a:off x="24384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/>
              <p:cNvCxnSpPr/>
              <p:nvPr/>
            </p:nvCxnSpPr>
            <p:spPr>
              <a:xfrm>
                <a:off x="2438400" y="50292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30"/>
            <p:cNvGrpSpPr/>
            <p:nvPr/>
          </p:nvGrpSpPr>
          <p:grpSpPr>
            <a:xfrm>
              <a:off x="6324600" y="3810000"/>
              <a:ext cx="914400" cy="914400"/>
              <a:chOff x="6324600" y="3810000"/>
              <a:chExt cx="914400" cy="914400"/>
            </a:xfrm>
          </p:grpSpPr>
          <p:cxnSp>
            <p:nvCxnSpPr>
              <p:cNvPr id="35" name="Straight Arrow Connector 34"/>
              <p:cNvCxnSpPr/>
              <p:nvPr/>
            </p:nvCxnSpPr>
            <p:spPr>
              <a:xfrm>
                <a:off x="63246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>
                <a:off x="63246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>
                <a:off x="6324600" y="4724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1" name="Straight Connector 30"/>
            <p:cNvCxnSpPr/>
            <p:nvPr/>
          </p:nvCxnSpPr>
          <p:spPr>
            <a:xfrm>
              <a:off x="2819400" y="4191000"/>
              <a:ext cx="0" cy="6096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705600" y="4114800"/>
              <a:ext cx="0" cy="4572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9" name="TextBox 48"/>
          <p:cNvSpPr txBox="1"/>
          <p:nvPr/>
        </p:nvSpPr>
        <p:spPr>
          <a:xfrm>
            <a:off x="762000" y="1143000"/>
            <a:ext cx="6473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</a:t>
            </a:r>
            <a:endParaRPr lang="en-US" sz="1600" dirty="0"/>
          </a:p>
        </p:txBody>
      </p:sp>
      <p:grpSp>
        <p:nvGrpSpPr>
          <p:cNvPr id="28" name="Group 2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9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SRC Definition (5): Reactions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4" name="Content Placeholder 3"/>
          <p:cNvSpPr>
            <a:spLocks noGrp="1"/>
          </p:cNvSpPr>
          <p:nvPr>
            <p:ph idx="1"/>
          </p:nvPr>
        </p:nvSpPr>
        <p:spPr>
          <a:xfrm>
            <a:off x="114300" y="2438400"/>
            <a:ext cx="8915400" cy="3657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Execution in each round given by code fragment React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Sequence of assignments and conditionals that assign output variables and update state variables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Semantics of update: 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set [React] of reactions, where each reaction is of the form (old) state -- input / output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(new) state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[React] is a subset of Q</a:t>
            </a:r>
            <a:r>
              <a:rPr lang="en-US" sz="2000" baseline="-25000" dirty="0" smtClean="0">
                <a:latin typeface="Comic Sans MS" pitchFamily="66" charset="0"/>
                <a:sym typeface="Wingdings" pitchFamily="2" charset="2"/>
              </a:rPr>
              <a:t>S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x Q</a:t>
            </a:r>
            <a:r>
              <a:rPr lang="en-US" sz="2000" baseline="-25000" dirty="0" smtClean="0">
                <a:latin typeface="Comic Sans MS" pitchFamily="66" charset="0"/>
                <a:sym typeface="Wingdings" pitchFamily="2" charset="2"/>
              </a:rPr>
              <a:t>I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x Q</a:t>
            </a:r>
            <a:r>
              <a:rPr lang="en-US" sz="2000" baseline="-25000" dirty="0" smtClean="0">
                <a:latin typeface="Comic Sans MS" pitchFamily="66" charset="0"/>
                <a:sym typeface="Wingdings" pitchFamily="2" charset="2"/>
              </a:rPr>
              <a:t>O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x Q</a:t>
            </a:r>
            <a:r>
              <a:rPr lang="en-US" sz="2000" baseline="-25000" dirty="0" smtClean="0">
                <a:latin typeface="Comic Sans MS" pitchFamily="66" charset="0"/>
                <a:sym typeface="Wingdings" pitchFamily="2" charset="2"/>
              </a:rPr>
              <a:t>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 Delay: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React is given by the code fragment out:=x; x:=in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There are 4 reactions: 0 -0/0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-&gt;</a:t>
            </a:r>
            <a:r>
              <a:rPr lang="en-US" sz="2000" dirty="0" smtClean="0">
                <a:latin typeface="Comic Sans MS" pitchFamily="66" charset="0"/>
              </a:rPr>
              <a:t> 0; 0 -1/0-&gt; 1; 1 -0/1-&gt; 0; 1 -1/1-&gt; 1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381000" y="1219200"/>
            <a:ext cx="3124200" cy="838200"/>
            <a:chOff x="2743956" y="1600200"/>
            <a:chExt cx="3124200" cy="838200"/>
          </a:xfrm>
        </p:grpSpPr>
        <p:sp>
          <p:nvSpPr>
            <p:cNvPr id="15" name="Rectangle 14"/>
            <p:cNvSpPr/>
            <p:nvPr/>
          </p:nvSpPr>
          <p:spPr>
            <a:xfrm>
              <a:off x="3352800" y="1600200"/>
              <a:ext cx="1905756" cy="838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6" name="Straight Arrow Connector 15"/>
            <p:cNvCxnSpPr/>
            <p:nvPr/>
          </p:nvCxnSpPr>
          <p:spPr>
            <a:xfrm>
              <a:off x="5258556" y="20574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/>
            <p:nvPr/>
          </p:nvCxnSpPr>
          <p:spPr>
            <a:xfrm>
              <a:off x="2743956" y="2057400"/>
              <a:ext cx="608844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>
              <a:off x="3352800" y="1905000"/>
              <a:ext cx="1905756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TextBox 20"/>
            <p:cNvSpPr txBox="1"/>
            <p:nvPr/>
          </p:nvSpPr>
          <p:spPr>
            <a:xfrm>
              <a:off x="3505956" y="2057400"/>
              <a:ext cx="1308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; x:= in</a:t>
              </a:r>
              <a:endParaRPr lang="en-US" sz="1600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4343400" y="1066800"/>
            <a:ext cx="3424341" cy="1316736"/>
            <a:chOff x="2438400" y="3429000"/>
            <a:chExt cx="4800600" cy="1828800"/>
          </a:xfrm>
        </p:grpSpPr>
        <p:sp>
          <p:nvSpPr>
            <p:cNvPr id="24" name="Rectangle 23"/>
            <p:cNvSpPr/>
            <p:nvPr/>
          </p:nvSpPr>
          <p:spPr>
            <a:xfrm>
              <a:off x="3352800" y="3429000"/>
              <a:ext cx="2971800" cy="18288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400"/>
            </a:p>
          </p:txBody>
        </p:sp>
        <p:cxnSp>
          <p:nvCxnSpPr>
            <p:cNvPr id="47" name="Straight Connector 46"/>
            <p:cNvCxnSpPr/>
            <p:nvPr/>
          </p:nvCxnSpPr>
          <p:spPr>
            <a:xfrm>
              <a:off x="3370986" y="3987800"/>
              <a:ext cx="2971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3477811" y="3987801"/>
              <a:ext cx="2681427" cy="115416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Update code:</a:t>
              </a:r>
            </a:p>
            <a:p>
              <a:r>
                <a:rPr lang="en-US" sz="1600" dirty="0" smtClean="0"/>
                <a:t>     To be executed in </a:t>
              </a:r>
            </a:p>
            <a:p>
              <a:r>
                <a:rPr lang="en-US" sz="1600" dirty="0" smtClean="0"/>
                <a:t>     each round</a:t>
              </a:r>
              <a:endParaRPr lang="en-US" sz="1600" dirty="0"/>
            </a:p>
          </p:txBody>
        </p:sp>
        <p:grpSp>
          <p:nvGrpSpPr>
            <p:cNvPr id="29" name="Group 29"/>
            <p:cNvGrpSpPr/>
            <p:nvPr/>
          </p:nvGrpSpPr>
          <p:grpSpPr>
            <a:xfrm>
              <a:off x="2438400" y="3810000"/>
              <a:ext cx="914400" cy="1219200"/>
              <a:chOff x="2438400" y="3810000"/>
              <a:chExt cx="914400" cy="1219200"/>
            </a:xfrm>
          </p:grpSpPr>
          <p:cxnSp>
            <p:nvCxnSpPr>
              <p:cNvPr id="42" name="Straight Arrow Connector 41"/>
              <p:cNvCxnSpPr/>
              <p:nvPr/>
            </p:nvCxnSpPr>
            <p:spPr>
              <a:xfrm>
                <a:off x="24384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Straight Arrow Connector 42"/>
              <p:cNvCxnSpPr/>
              <p:nvPr/>
            </p:nvCxnSpPr>
            <p:spPr>
              <a:xfrm>
                <a:off x="24384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Arrow Connector 44"/>
              <p:cNvCxnSpPr/>
              <p:nvPr/>
            </p:nvCxnSpPr>
            <p:spPr>
              <a:xfrm>
                <a:off x="2438400" y="50292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30"/>
            <p:cNvGrpSpPr/>
            <p:nvPr/>
          </p:nvGrpSpPr>
          <p:grpSpPr>
            <a:xfrm>
              <a:off x="6324600" y="3810000"/>
              <a:ext cx="914400" cy="914400"/>
              <a:chOff x="6324600" y="3810000"/>
              <a:chExt cx="914400" cy="914400"/>
            </a:xfrm>
          </p:grpSpPr>
          <p:cxnSp>
            <p:nvCxnSpPr>
              <p:cNvPr id="35" name="Straight Arrow Connector 34"/>
              <p:cNvCxnSpPr/>
              <p:nvPr/>
            </p:nvCxnSpPr>
            <p:spPr>
              <a:xfrm>
                <a:off x="63246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>
                <a:off x="63246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>
                <a:off x="6324600" y="4724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31" name="Straight Connector 30"/>
            <p:cNvCxnSpPr/>
            <p:nvPr/>
          </p:nvCxnSpPr>
          <p:spPr>
            <a:xfrm>
              <a:off x="2819400" y="4191000"/>
              <a:ext cx="0" cy="6096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Connector 31"/>
            <p:cNvCxnSpPr/>
            <p:nvPr/>
          </p:nvCxnSpPr>
          <p:spPr>
            <a:xfrm>
              <a:off x="6705600" y="4114800"/>
              <a:ext cx="0" cy="4572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2" name="TextBox 51"/>
          <p:cNvSpPr txBox="1"/>
          <p:nvPr/>
        </p:nvSpPr>
        <p:spPr>
          <a:xfrm>
            <a:off x="990600" y="838200"/>
            <a:ext cx="6473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</a:t>
            </a:r>
            <a:endParaRPr lang="en-US" sz="1600" dirty="0"/>
          </a:p>
        </p:txBody>
      </p:sp>
      <p:grpSp>
        <p:nvGrpSpPr>
          <p:cNvPr id="28" name="Group 2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2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 fontScale="90000"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Multiple Reaction component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Lossy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76600" y="1295400"/>
            <a:ext cx="25908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867400" y="1752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62200" y="1752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362200" y="1371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276600" y="16002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429000" y="1295400"/>
            <a:ext cx="1045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429000" y="1752600"/>
            <a:ext cx="231024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 ; x:= choose { in, x}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5943600" y="1371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4" name="Content Placeholder 3"/>
          <p:cNvSpPr>
            <a:spLocks noGrp="1"/>
          </p:cNvSpPr>
          <p:nvPr>
            <p:ph idx="1"/>
          </p:nvPr>
        </p:nvSpPr>
        <p:spPr>
          <a:xfrm>
            <a:off x="190500" y="2438400"/>
            <a:ext cx="8763000" cy="3657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During update, either x is updated to input in, or left unchanged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Motivation: models that an input may be “lost”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Nondeterministic reactions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Given (old) state and input, output/new state need not be unique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set [React] of reactions now contains</a:t>
            </a:r>
          </a:p>
          <a:p>
            <a:pPr lvl="1">
              <a:buNone/>
            </a:pPr>
            <a:r>
              <a:rPr lang="en-US" sz="2000" dirty="0" smtClean="0">
                <a:latin typeface="Comic Sans MS" pitchFamily="66" charset="0"/>
              </a:rPr>
              <a:t>		0 -0/0-&gt; 0</a:t>
            </a:r>
          </a:p>
          <a:p>
            <a:pPr lvl="1">
              <a:buNone/>
            </a:pPr>
            <a:r>
              <a:rPr lang="en-US" sz="2000" dirty="0" smtClean="0">
                <a:latin typeface="Comic Sans MS" pitchFamily="66" charset="0"/>
              </a:rPr>
              <a:t>		0 -1/0-&gt; 1;  0 -1/0-&gt; 0</a:t>
            </a:r>
          </a:p>
          <a:p>
            <a:pPr lvl="1">
              <a:buNone/>
            </a:pPr>
            <a:r>
              <a:rPr lang="en-US" sz="2000" dirty="0" smtClean="0">
                <a:latin typeface="Comic Sans MS" pitchFamily="66" charset="0"/>
              </a:rPr>
              <a:t>		1 -0/1-&gt; 0;  1 -0/1-&gt; 1</a:t>
            </a:r>
          </a:p>
          <a:p>
            <a:pPr lvl="1">
              <a:buNone/>
            </a:pPr>
            <a:r>
              <a:rPr lang="en-US" sz="2000" dirty="0" smtClean="0">
                <a:latin typeface="Comic Sans MS" pitchFamily="66" charset="0"/>
              </a:rPr>
              <a:t>		1 -1/1-&gt; 1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uild="p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 fontScale="90000"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Not Input 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enabled component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Blocking 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76600" y="1295400"/>
            <a:ext cx="25908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867400" y="1752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62200" y="1752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362200" y="1371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276600" y="16002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581400" y="1295400"/>
            <a:ext cx="1045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352800" y="1752600"/>
            <a:ext cx="252986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if x != in then { out:=x; x:=in}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5943600" y="1371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4" name="Content Placeholder 3"/>
          <p:cNvSpPr>
            <a:spLocks noGrp="1"/>
          </p:cNvSpPr>
          <p:nvPr>
            <p:ph idx="1"/>
          </p:nvPr>
        </p:nvSpPr>
        <p:spPr>
          <a:xfrm>
            <a:off x="228600" y="2438400"/>
            <a:ext cx="8915400" cy="3657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 component may not accept all inputs in all states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Motivation: “blocking” communication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Possible set of reactions in certain state/input combinations may be empty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The set [React] of reactions now contains</a:t>
            </a:r>
          </a:p>
          <a:p>
            <a:pPr lvl="1">
              <a:buNone/>
            </a:pPr>
            <a:r>
              <a:rPr lang="en-US" sz="2000" dirty="0" smtClean="0">
                <a:latin typeface="Comic Sans MS" pitchFamily="66" charset="0"/>
              </a:rPr>
              <a:t>		0 -1/0-&gt; 1</a:t>
            </a:r>
          </a:p>
          <a:p>
            <a:pPr lvl="1">
              <a:buNone/>
            </a:pPr>
            <a:r>
              <a:rPr lang="en-US" sz="2000" dirty="0" smtClean="0">
                <a:latin typeface="Comic Sans MS" pitchFamily="66" charset="0"/>
              </a:rPr>
              <a:t>		1 -0/1-&gt; 0</a:t>
            </a:r>
          </a:p>
          <a:p>
            <a:pPr lvl="1">
              <a:buNone/>
            </a:pPr>
            <a:endParaRPr lang="it-IT" sz="2000" dirty="0">
              <a:latin typeface="Comic Sans MS" pitchFamily="66" charset="0"/>
            </a:endParaRPr>
          </a:p>
          <a:p>
            <a:pPr lvl="1">
              <a:buNone/>
            </a:pPr>
            <a:r>
              <a:rPr lang="it-IT" sz="2000" dirty="0" smtClean="0">
                <a:latin typeface="Comic Sans MS" pitchFamily="66" charset="0"/>
              </a:rPr>
              <a:t>Deadlock!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7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Syntax Errors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76600" y="1295400"/>
            <a:ext cx="25908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867400" y="1752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62200" y="1752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362200" y="1371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276600" y="16002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581400" y="1295400"/>
            <a:ext cx="1045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581400" y="1752600"/>
            <a:ext cx="155202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 := out; out:= in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5943600" y="1371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4" name="Content Placeholder 3"/>
          <p:cNvSpPr>
            <a:spLocks noGrp="1"/>
          </p:cNvSpPr>
          <p:nvPr>
            <p:ph idx="1"/>
          </p:nvPr>
        </p:nvSpPr>
        <p:spPr>
          <a:xfrm>
            <a:off x="190500" y="2438400"/>
            <a:ext cx="8763000" cy="3657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If update code cannot be executed, then no reaction possible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In above: set [React] of reactions is the empty set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Update code expected to satisfy a number of requirements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Types of variables and expressions should match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Output variables must first be written before being read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Output variable must be explicitly assigned a value</a:t>
            </a:r>
          </a:p>
        </p:txBody>
      </p:sp>
      <p:grpSp>
        <p:nvGrpSpPr>
          <p:cNvPr id="14" name="Group 1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7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9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Semantic Equivalence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4" name="Content Placeholder 3"/>
          <p:cNvSpPr>
            <a:spLocks noGrp="1"/>
          </p:cNvSpPr>
          <p:nvPr>
            <p:ph idx="1"/>
          </p:nvPr>
        </p:nvSpPr>
        <p:spPr>
          <a:xfrm>
            <a:off x="304800" y="3886200"/>
            <a:ext cx="8382000" cy="2057400"/>
          </a:xfrm>
        </p:spPr>
        <p:txBody>
          <a:bodyPr>
            <a:no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Both have identical sets of reactions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Syntactically different but semantically equivalent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Compiler can optimize code as long as semantics is preserved!</a:t>
            </a:r>
          </a:p>
        </p:txBody>
      </p:sp>
      <p:grpSp>
        <p:nvGrpSpPr>
          <p:cNvPr id="17" name="Group 16"/>
          <p:cNvGrpSpPr/>
          <p:nvPr/>
        </p:nvGrpSpPr>
        <p:grpSpPr>
          <a:xfrm>
            <a:off x="533400" y="1714500"/>
            <a:ext cx="3733800" cy="1405354"/>
            <a:chOff x="533400" y="1676400"/>
            <a:chExt cx="3733800" cy="1405354"/>
          </a:xfrm>
        </p:grpSpPr>
        <p:sp>
          <p:nvSpPr>
            <p:cNvPr id="28" name="Rectangle 27"/>
            <p:cNvSpPr/>
            <p:nvPr/>
          </p:nvSpPr>
          <p:spPr>
            <a:xfrm>
              <a:off x="1447800" y="2057400"/>
              <a:ext cx="19050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7" name="Straight Arrow Connector 36"/>
            <p:cNvCxnSpPr/>
            <p:nvPr/>
          </p:nvCxnSpPr>
          <p:spPr>
            <a:xfrm>
              <a:off x="3352800" y="25146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5334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533400" y="1981200"/>
              <a:ext cx="7101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int</a:t>
              </a:r>
              <a:r>
                <a:rPr lang="en-US" sz="1600" dirty="0" smtClean="0"/>
                <a:t> in1</a:t>
              </a:r>
              <a:endParaRPr lang="en-US" sz="16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1524000" y="2362200"/>
              <a:ext cx="156966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 := in1</a:t>
              </a:r>
              <a:r>
                <a:rPr lang="en-US" sz="1600" baseline="30000" dirty="0" smtClean="0"/>
                <a:t>2</a:t>
              </a:r>
              <a:r>
                <a:rPr lang="en-US" sz="1600" dirty="0" smtClean="0"/>
                <a:t> – in2</a:t>
              </a:r>
              <a:r>
                <a:rPr lang="en-US" sz="1600" baseline="30000" dirty="0" smtClean="0"/>
                <a:t>2</a:t>
              </a:r>
              <a:endParaRPr lang="en-US" sz="1600" baseline="300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3429000" y="2133600"/>
              <a:ext cx="73738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int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14" name="Straight Arrow Connector 13"/>
            <p:cNvCxnSpPr/>
            <p:nvPr/>
          </p:nvCxnSpPr>
          <p:spPr>
            <a:xfrm>
              <a:off x="533400" y="26670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533400" y="2743200"/>
              <a:ext cx="7101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int</a:t>
              </a:r>
              <a:r>
                <a:rPr lang="en-US" sz="1600" dirty="0" smtClean="0"/>
                <a:t> in2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1447800" y="1676400"/>
              <a:ext cx="106003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DiffSquare</a:t>
              </a:r>
              <a:endParaRPr lang="en-US" sz="16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5029200" y="1295400"/>
            <a:ext cx="3733800" cy="1790700"/>
            <a:chOff x="5029200" y="1295400"/>
            <a:chExt cx="3733800" cy="1790700"/>
          </a:xfrm>
        </p:grpSpPr>
        <p:sp>
          <p:nvSpPr>
            <p:cNvPr id="19" name="Rectangle 18"/>
            <p:cNvSpPr/>
            <p:nvPr/>
          </p:nvSpPr>
          <p:spPr>
            <a:xfrm>
              <a:off x="5943600" y="1676400"/>
              <a:ext cx="1905000" cy="14097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0" name="Straight Arrow Connector 19"/>
            <p:cNvCxnSpPr/>
            <p:nvPr/>
          </p:nvCxnSpPr>
          <p:spPr>
            <a:xfrm>
              <a:off x="7848600" y="24003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Arrow Connector 20"/>
            <p:cNvCxnSpPr/>
            <p:nvPr/>
          </p:nvCxnSpPr>
          <p:spPr>
            <a:xfrm>
              <a:off x="5029200" y="22479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/>
            <p:cNvSpPr txBox="1"/>
            <p:nvPr/>
          </p:nvSpPr>
          <p:spPr>
            <a:xfrm>
              <a:off x="5029200" y="1866900"/>
              <a:ext cx="7101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int</a:t>
              </a:r>
              <a:r>
                <a:rPr lang="en-US" sz="1600" dirty="0" smtClean="0"/>
                <a:t> in1</a:t>
              </a:r>
              <a:endParaRPr lang="en-US" sz="1600" dirty="0"/>
            </a:p>
          </p:txBody>
        </p:sp>
        <p:sp>
          <p:nvSpPr>
            <p:cNvPr id="23" name="TextBox 22"/>
            <p:cNvSpPr txBox="1"/>
            <p:nvPr/>
          </p:nvSpPr>
          <p:spPr>
            <a:xfrm>
              <a:off x="6019800" y="1790700"/>
              <a:ext cx="1459054" cy="1077218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local </a:t>
              </a:r>
              <a:r>
                <a:rPr lang="en-US" sz="1600" dirty="0" err="1" smtClean="0"/>
                <a:t>int</a:t>
              </a:r>
              <a:r>
                <a:rPr lang="en-US" sz="1600" dirty="0" smtClean="0"/>
                <a:t> x, y;</a:t>
              </a:r>
            </a:p>
            <a:p>
              <a:r>
                <a:rPr lang="en-US" sz="1600" baseline="30000" dirty="0" smtClean="0"/>
                <a:t> </a:t>
              </a:r>
              <a:r>
                <a:rPr lang="en-US" sz="1600" dirty="0" smtClean="0"/>
                <a:t>   x := in1 + in2;</a:t>
              </a:r>
            </a:p>
            <a:p>
              <a:r>
                <a:rPr lang="en-US" sz="1600" dirty="0" smtClean="0"/>
                <a:t>    y := in1 –in2;</a:t>
              </a:r>
            </a:p>
            <a:p>
              <a:r>
                <a:rPr lang="en-US" sz="1600" dirty="0" smtClean="0"/>
                <a:t>    out := x  * y </a:t>
              </a:r>
              <a:endParaRPr lang="en-US" sz="1600" baseline="30000" dirty="0"/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7924800" y="2019300"/>
              <a:ext cx="73738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int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5029200" y="25527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7" name="TextBox 26"/>
            <p:cNvSpPr txBox="1"/>
            <p:nvPr/>
          </p:nvSpPr>
          <p:spPr>
            <a:xfrm>
              <a:off x="5029200" y="2628900"/>
              <a:ext cx="71013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int</a:t>
              </a:r>
              <a:r>
                <a:rPr lang="en-US" sz="1600" dirty="0" smtClean="0"/>
                <a:t> in2</a:t>
              </a:r>
              <a:endParaRPr lang="en-US" sz="1600" dirty="0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5943600" y="1295400"/>
              <a:ext cx="116422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DiffSquare1</a:t>
              </a:r>
              <a:endParaRPr lang="en-US" sz="1600" dirty="0"/>
            </a:p>
          </p:txBody>
        </p:sp>
      </p:grpSp>
      <p:grpSp>
        <p:nvGrpSpPr>
          <p:cNvPr id="30" name="Group 2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2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1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Reactive Component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1219201"/>
            <a:ext cx="8839200" cy="2666999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Set I of typed input variables: gives set Q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 of inputs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Set O of typed output variables: gives set Q</a:t>
            </a:r>
            <a:r>
              <a:rPr lang="en-US" sz="2000" baseline="-25000" dirty="0" smtClean="0">
                <a:latin typeface="Comic Sans MS" pitchFamily="66" charset="0"/>
              </a:rPr>
              <a:t>O</a:t>
            </a:r>
            <a:r>
              <a:rPr lang="en-US" sz="2000" dirty="0" smtClean="0">
                <a:latin typeface="Comic Sans MS" pitchFamily="66" charset="0"/>
              </a:rPr>
              <a:t> of outputs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Set S of typed state variables: gives set Q</a:t>
            </a:r>
            <a:r>
              <a:rPr lang="en-US" sz="2000" baseline="-25000" dirty="0" smtClean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 of states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Initialization code Init: defines set [Init] of initial states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Reaction description React: defines set [React] of reactions of the form s –i/o-&gt; t, where s, t are states, I is an input, and o is an output</a:t>
            </a:r>
          </a:p>
        </p:txBody>
      </p:sp>
      <p:sp>
        <p:nvSpPr>
          <p:cNvPr id="8" name="Content Placeholder 3"/>
          <p:cNvSpPr txBox="1">
            <a:spLocks/>
          </p:cNvSpPr>
          <p:nvPr/>
        </p:nvSpPr>
        <p:spPr>
          <a:xfrm>
            <a:off x="152400" y="3886200"/>
            <a:ext cx="8458200" cy="1752599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noProof="0" dirty="0" smtClean="0">
                <a:solidFill>
                  <a:srgbClr val="C00000"/>
                </a:solidFill>
                <a:latin typeface="Comic Sans MS" pitchFamily="66" charset="0"/>
              </a:rPr>
              <a:t>Synchronous languages in practice: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	Richer syntactic features</a:t>
            </a:r>
            <a:r>
              <a:rPr kumimoji="0" lang="en-US" sz="2000" b="0" i="0" u="none" strike="noStrike" kern="1200" cap="none" spc="0" normalizeH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to describe React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aseline="0" dirty="0" smtClean="0">
                <a:solidFill>
                  <a:srgbClr val="C00000"/>
                </a:solidFill>
                <a:latin typeface="Comic Sans MS" pitchFamily="66" charset="0"/>
              </a:rPr>
              <a:t>	Key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 to understanding: what </a:t>
            </a: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happens in a single reaction?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000" noProof="0" dirty="0" smtClean="0">
              <a:solidFill>
                <a:srgbClr val="C00000"/>
              </a:solidFill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noProof="0" dirty="0" smtClean="0">
                <a:solidFill>
                  <a:srgbClr val="C00000"/>
                </a:solidFill>
                <a:latin typeface="Comic Sans MS" pitchFamily="66" charset="0"/>
              </a:rPr>
              <a:t>Formal semantics: Necessary for development of tools!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rgbClr val="C00000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4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8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Model-Based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3581400"/>
            <a:ext cx="8839200" cy="2438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Block Diagrams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Widely used in industrial design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Tools: </a:t>
            </a:r>
            <a:r>
              <a:rPr lang="en-US" sz="2000" dirty="0" err="1" smtClean="0">
                <a:latin typeface="Comic Sans MS" pitchFamily="66" charset="0"/>
              </a:rPr>
              <a:t>Simulink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Modelica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LabView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RationalRose</a:t>
            </a:r>
            <a:r>
              <a:rPr lang="en-US" sz="2000" dirty="0" smtClean="0">
                <a:latin typeface="Comic Sans MS" pitchFamily="66" charset="0"/>
              </a:rPr>
              <a:t>…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Key question: what is the execution semantics?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What is a base component?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How do we compose components to form complex components?</a:t>
            </a:r>
          </a:p>
        </p:txBody>
      </p:sp>
      <p:sp>
        <p:nvSpPr>
          <p:cNvPr id="8" name="Rectangle 7"/>
          <p:cNvSpPr/>
          <p:nvPr/>
        </p:nvSpPr>
        <p:spPr>
          <a:xfrm>
            <a:off x="1143000" y="1752600"/>
            <a:ext cx="1219200" cy="68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971800" y="1524000"/>
            <a:ext cx="12192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2971800" y="2362200"/>
            <a:ext cx="12192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2" name="Straight Arrow Connector 11"/>
          <p:cNvCxnSpPr>
            <a:stCxn id="8" idx="3"/>
            <a:endCxn id="9" idx="1"/>
          </p:cNvCxnSpPr>
          <p:nvPr/>
        </p:nvCxnSpPr>
        <p:spPr>
          <a:xfrm flipV="1">
            <a:off x="2362200" y="1790700"/>
            <a:ext cx="609600" cy="304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/>
          <p:nvPr/>
        </p:nvCxnSpPr>
        <p:spPr>
          <a:xfrm>
            <a:off x="4191000" y="1676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/>
          <p:nvPr/>
        </p:nvCxnSpPr>
        <p:spPr>
          <a:xfrm>
            <a:off x="4191000" y="19050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/>
          <p:nvPr/>
        </p:nvCxnSpPr>
        <p:spPr>
          <a:xfrm>
            <a:off x="4191000" y="2590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10" idx="1"/>
          </p:cNvCxnSpPr>
          <p:nvPr/>
        </p:nvCxnSpPr>
        <p:spPr>
          <a:xfrm>
            <a:off x="2362200" y="2362200"/>
            <a:ext cx="6096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/>
          <p:nvPr/>
        </p:nvCxnSpPr>
        <p:spPr>
          <a:xfrm>
            <a:off x="228600" y="1981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228600" y="22098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>
          <a:xfrm>
            <a:off x="838200" y="2743200"/>
            <a:ext cx="2133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/>
          <p:cNvCxnSpPr/>
          <p:nvPr/>
        </p:nvCxnSpPr>
        <p:spPr>
          <a:xfrm>
            <a:off x="838200" y="2209800"/>
            <a:ext cx="0" cy="533400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" name="Group 42"/>
          <p:cNvGrpSpPr/>
          <p:nvPr/>
        </p:nvGrpSpPr>
        <p:grpSpPr>
          <a:xfrm>
            <a:off x="6096000" y="1828800"/>
            <a:ext cx="2819400" cy="914400"/>
            <a:chOff x="6096000" y="1828800"/>
            <a:chExt cx="2819400" cy="914400"/>
          </a:xfrm>
        </p:grpSpPr>
        <p:sp>
          <p:nvSpPr>
            <p:cNvPr id="28" name="Rectangle 27"/>
            <p:cNvSpPr/>
            <p:nvPr/>
          </p:nvSpPr>
          <p:spPr>
            <a:xfrm>
              <a:off x="6705600" y="18288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5" name="Straight Arrow Connector 34"/>
            <p:cNvCxnSpPr/>
            <p:nvPr/>
          </p:nvCxnSpPr>
          <p:spPr>
            <a:xfrm>
              <a:off x="8305800" y="19812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Straight Arrow Connector 36"/>
            <p:cNvCxnSpPr/>
            <p:nvPr/>
          </p:nvCxnSpPr>
          <p:spPr>
            <a:xfrm>
              <a:off x="8305800" y="22860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/>
            <p:nvPr/>
          </p:nvCxnSpPr>
          <p:spPr>
            <a:xfrm>
              <a:off x="8305800" y="2590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/>
            <p:nvPr/>
          </p:nvCxnSpPr>
          <p:spPr>
            <a:xfrm>
              <a:off x="6096000" y="21336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Straight Arrow Connector 39"/>
            <p:cNvCxnSpPr/>
            <p:nvPr/>
          </p:nvCxnSpPr>
          <p:spPr>
            <a:xfrm>
              <a:off x="6096000" y="25146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2" name="Rectangle 41"/>
          <p:cNvSpPr/>
          <p:nvPr/>
        </p:nvSpPr>
        <p:spPr>
          <a:xfrm>
            <a:off x="533400" y="1219200"/>
            <a:ext cx="4038600" cy="19050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26" name="Group 2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3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2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Definition of Executions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304800" y="2057400"/>
            <a:ext cx="7391400" cy="533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Initialize state to some state s</a:t>
            </a:r>
            <a:r>
              <a:rPr lang="en-US" sz="2000" baseline="-25000" dirty="0" smtClean="0">
                <a:latin typeface="Comic Sans MS" pitchFamily="66" charset="0"/>
              </a:rPr>
              <a:t>0</a:t>
            </a:r>
            <a:r>
              <a:rPr lang="en-US" sz="2000" dirty="0" smtClean="0">
                <a:latin typeface="Comic Sans MS" pitchFamily="66" charset="0"/>
              </a:rPr>
              <a:t> in [Init]</a:t>
            </a:r>
          </a:p>
        </p:txBody>
      </p:sp>
      <p:sp>
        <p:nvSpPr>
          <p:cNvPr id="43" name="Content Placeholder 3"/>
          <p:cNvSpPr txBox="1">
            <a:spLocks/>
          </p:cNvSpPr>
          <p:nvPr/>
        </p:nvSpPr>
        <p:spPr>
          <a:xfrm>
            <a:off x="304800" y="2667000"/>
            <a:ext cx="8610600" cy="144780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Repeatedly execute rounds. In each round n=1,2,3,…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  Choose an input value i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in Q</a:t>
            </a:r>
            <a:r>
              <a:rPr lang="en-US" sz="2000" baseline="-25000" dirty="0" smtClean="0">
                <a:latin typeface="Comic Sans MS" pitchFamily="66" charset="0"/>
              </a:rPr>
              <a:t>I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  Execute React to produce output o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and change state to </a:t>
            </a:r>
            <a:r>
              <a:rPr lang="en-US" sz="2000" smtClean="0">
                <a:latin typeface="Comic Sans MS" pitchFamily="66" charset="0"/>
              </a:rPr>
              <a:t>s</a:t>
            </a:r>
            <a:r>
              <a:rPr lang="en-US" sz="2000" baseline="-25000" smtClean="0">
                <a:latin typeface="Comic Sans MS" pitchFamily="66" charset="0"/>
              </a:rPr>
              <a:t>n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aseline="-25000" dirty="0" smtClean="0">
                <a:latin typeface="Comic Sans MS" pitchFamily="66" charset="0"/>
              </a:rPr>
              <a:t>	    	</a:t>
            </a:r>
            <a:r>
              <a:rPr lang="en-US" sz="2000" dirty="0" smtClean="0">
                <a:latin typeface="Comic Sans MS" pitchFamily="66" charset="0"/>
              </a:rPr>
              <a:t>that is, s</a:t>
            </a:r>
            <a:r>
              <a:rPr lang="en-US" sz="2000" baseline="-25000" dirty="0" smtClean="0">
                <a:latin typeface="Comic Sans MS" pitchFamily="66" charset="0"/>
              </a:rPr>
              <a:t>n-1</a:t>
            </a:r>
            <a:r>
              <a:rPr lang="en-US" sz="2000" dirty="0" smtClean="0">
                <a:latin typeface="Comic Sans MS" pitchFamily="66" charset="0"/>
              </a:rPr>
              <a:t> – i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/ o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 </a:t>
            </a:r>
            <a:r>
              <a:rPr lang="en-US" sz="2000" dirty="0" err="1" smtClean="0">
                <a:latin typeface="Comic Sans MS" pitchFamily="66" charset="0"/>
                <a:sym typeface="Wingdings" pitchFamily="2" charset="2"/>
              </a:rPr>
              <a:t>s</a:t>
            </a:r>
            <a:r>
              <a:rPr lang="en-US" sz="2000" baseline="-25000" dirty="0" err="1" smtClean="0">
                <a:latin typeface="Comic Sans MS" pitchFamily="66" charset="0"/>
                <a:sym typeface="Wingdings" pitchFamily="2" charset="2"/>
              </a:rPr>
              <a:t>n</a:t>
            </a:r>
            <a:r>
              <a:rPr lang="en-US" sz="2000" dirty="0" smtClean="0">
                <a:latin typeface="Comic Sans MS" pitchFamily="66" charset="0"/>
                <a:sym typeface="Wingdings" pitchFamily="2" charset="2"/>
              </a:rPr>
              <a:t> must be in [React]</a:t>
            </a:r>
            <a:endParaRPr lang="en-US" sz="2000" dirty="0" smtClean="0">
              <a:latin typeface="Comic Sans MS" pitchFamily="66" charset="0"/>
            </a:endParaRP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304800" y="4419600"/>
            <a:ext cx="7772400" cy="129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Sample execution: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	</a:t>
            </a: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	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	</a:t>
            </a: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s</a:t>
            </a:r>
            <a:r>
              <a:rPr kumimoji="0" lang="en-US" sz="2000" b="0" i="0" u="none" strike="noStrike" kern="1200" cap="none" spc="0" normalizeH="0" baseline="-2500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0</a:t>
            </a: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+mj-lt"/>
                <a:ea typeface="+mn-ea"/>
                <a:cs typeface="+mn-cs"/>
              </a:rPr>
              <a:t> 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+mj-lt"/>
              <a:ea typeface="+mn-ea"/>
              <a:cs typeface="+mn-cs"/>
            </a:endParaRPr>
          </a:p>
        </p:txBody>
      </p:sp>
      <p:cxnSp>
        <p:nvCxnSpPr>
          <p:cNvPr id="53" name="Straight Arrow Connector 52"/>
          <p:cNvCxnSpPr/>
          <p:nvPr/>
        </p:nvCxnSpPr>
        <p:spPr>
          <a:xfrm>
            <a:off x="4419600" y="5334000"/>
            <a:ext cx="990600" cy="0"/>
          </a:xfrm>
          <a:prstGeom prst="straightConnector1">
            <a:avLst/>
          </a:prstGeom>
          <a:ln w="25400"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Content Placeholder 3"/>
          <p:cNvSpPr txBox="1">
            <a:spLocks/>
          </p:cNvSpPr>
          <p:nvPr/>
        </p:nvSpPr>
        <p:spPr>
          <a:xfrm>
            <a:off x="304800" y="1371600"/>
            <a:ext cx="86868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Given component C = (I, O, S, Init, React), what are its executions?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46" name="Group 45"/>
          <p:cNvGrpSpPr/>
          <p:nvPr/>
        </p:nvGrpSpPr>
        <p:grpSpPr>
          <a:xfrm>
            <a:off x="1143000" y="4991100"/>
            <a:ext cx="1058018" cy="514410"/>
            <a:chOff x="1143000" y="4991100"/>
            <a:chExt cx="1058018" cy="514410"/>
          </a:xfrm>
        </p:grpSpPr>
        <p:sp>
          <p:nvSpPr>
            <p:cNvPr id="31" name="TextBox 30"/>
            <p:cNvSpPr txBox="1"/>
            <p:nvPr/>
          </p:nvSpPr>
          <p:spPr>
            <a:xfrm>
              <a:off x="1143000" y="4991100"/>
              <a:ext cx="649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</a:t>
              </a:r>
              <a:r>
                <a:rPr lang="en-US" sz="1600" baseline="-25000" dirty="0" smtClean="0"/>
                <a:t>1</a:t>
              </a:r>
              <a:r>
                <a:rPr lang="en-US" sz="1600" dirty="0" smtClean="0"/>
                <a:t> / o</a:t>
              </a:r>
              <a:r>
                <a:rPr lang="en-US" sz="1600" baseline="-25000" dirty="0" smtClean="0"/>
                <a:t>1</a:t>
              </a:r>
              <a:endParaRPr lang="en-US" sz="1600" baseline="-250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1143000" y="53721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1828800" y="5105400"/>
              <a:ext cx="3722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</a:t>
              </a:r>
              <a:r>
                <a:rPr lang="en-US" sz="2000" baseline="-25000" dirty="0" smtClean="0"/>
                <a:t>1</a:t>
              </a:r>
              <a:endParaRPr lang="en-US" sz="2000" baseline="-25000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2209800" y="4953000"/>
            <a:ext cx="1058018" cy="514410"/>
            <a:chOff x="1143000" y="4991100"/>
            <a:chExt cx="1058018" cy="514410"/>
          </a:xfrm>
        </p:grpSpPr>
        <p:sp>
          <p:nvSpPr>
            <p:cNvPr id="51" name="TextBox 50"/>
            <p:cNvSpPr txBox="1"/>
            <p:nvPr/>
          </p:nvSpPr>
          <p:spPr>
            <a:xfrm>
              <a:off x="1143000" y="4991100"/>
              <a:ext cx="649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</a:t>
              </a:r>
              <a:r>
                <a:rPr lang="en-US" sz="1600" baseline="-25000" dirty="0" smtClean="0"/>
                <a:t>2</a:t>
              </a:r>
              <a:r>
                <a:rPr lang="en-US" sz="1600" dirty="0" smtClean="0"/>
                <a:t> / o</a:t>
              </a:r>
              <a:r>
                <a:rPr lang="en-US" sz="1600" baseline="-25000" dirty="0" smtClean="0"/>
                <a:t>2</a:t>
              </a:r>
              <a:endParaRPr lang="en-US" sz="1600" baseline="-25000" dirty="0"/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>
              <a:off x="1143000" y="53721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1828800" y="5105400"/>
              <a:ext cx="3722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</a:t>
              </a:r>
              <a:r>
                <a:rPr lang="en-US" sz="2000" baseline="-25000" dirty="0" smtClean="0"/>
                <a:t>2</a:t>
              </a:r>
              <a:endParaRPr lang="en-US" sz="2000" baseline="-250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3276600" y="4953000"/>
            <a:ext cx="1058018" cy="514410"/>
            <a:chOff x="1143000" y="4991100"/>
            <a:chExt cx="1058018" cy="514410"/>
          </a:xfrm>
        </p:grpSpPr>
        <p:sp>
          <p:nvSpPr>
            <p:cNvPr id="57" name="TextBox 56"/>
            <p:cNvSpPr txBox="1"/>
            <p:nvPr/>
          </p:nvSpPr>
          <p:spPr>
            <a:xfrm>
              <a:off x="1143000" y="4991100"/>
              <a:ext cx="6495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</a:t>
              </a:r>
              <a:r>
                <a:rPr lang="en-US" sz="1600" baseline="-25000" dirty="0" smtClean="0"/>
                <a:t>3</a:t>
              </a:r>
              <a:r>
                <a:rPr lang="en-US" sz="1600" dirty="0" smtClean="0"/>
                <a:t> / o</a:t>
              </a:r>
              <a:r>
                <a:rPr lang="en-US" sz="1600" baseline="-25000" dirty="0" smtClean="0"/>
                <a:t>3</a:t>
              </a:r>
              <a:endParaRPr lang="en-US" sz="1600" baseline="-25000" dirty="0"/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>
              <a:off x="1143000" y="53721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9" name="TextBox 58"/>
            <p:cNvSpPr txBox="1"/>
            <p:nvPr/>
          </p:nvSpPr>
          <p:spPr>
            <a:xfrm>
              <a:off x="1828800" y="5105400"/>
              <a:ext cx="37221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s</a:t>
              </a:r>
              <a:r>
                <a:rPr lang="en-US" sz="2000" baseline="-25000" dirty="0" smtClean="0"/>
                <a:t>3</a:t>
              </a:r>
              <a:endParaRPr lang="en-US" sz="2000" baseline="-25000" dirty="0"/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3" grpId="0" build="p"/>
      <p:bldP spid="45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What does this component do ?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76600" y="2438400"/>
            <a:ext cx="2590800" cy="1600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8674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622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362200" y="28956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276600" y="27432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581400" y="2438400"/>
            <a:ext cx="154721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 := 0; y:=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581400" y="2819400"/>
            <a:ext cx="1535998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if y then out := x</a:t>
            </a:r>
          </a:p>
          <a:p>
            <a:r>
              <a:rPr lang="en-US" sz="1600" dirty="0" smtClean="0"/>
              <a:t>else out := 0;</a:t>
            </a:r>
          </a:p>
          <a:p>
            <a:r>
              <a:rPr lang="en-US" sz="1600" dirty="0" smtClean="0"/>
              <a:t>x := in;</a:t>
            </a:r>
          </a:p>
          <a:p>
            <a:r>
              <a:rPr lang="en-US" sz="1600" dirty="0" smtClean="0"/>
              <a:t>y := ~ y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5943600" y="2895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grpSp>
        <p:nvGrpSpPr>
          <p:cNvPr id="13" name="Group 1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9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Extended State Machines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85800" y="1447800"/>
            <a:ext cx="15862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Input: </a:t>
            </a:r>
            <a:r>
              <a:rPr lang="en-US" sz="1600" dirty="0" err="1" smtClean="0"/>
              <a:t>bool</a:t>
            </a:r>
            <a:r>
              <a:rPr lang="en-US" sz="1600" dirty="0" smtClean="0"/>
              <a:t> press</a:t>
            </a:r>
            <a:endParaRPr lang="en-US" sz="1600" dirty="0"/>
          </a:p>
        </p:txBody>
      </p:sp>
      <p:grpSp>
        <p:nvGrpSpPr>
          <p:cNvPr id="15" name="Group 14"/>
          <p:cNvGrpSpPr/>
          <p:nvPr/>
        </p:nvGrpSpPr>
        <p:grpSpPr>
          <a:xfrm>
            <a:off x="3048000" y="2514600"/>
            <a:ext cx="838200" cy="762000"/>
            <a:chOff x="2057400" y="2819400"/>
            <a:chExt cx="838200" cy="762000"/>
          </a:xfrm>
        </p:grpSpPr>
        <p:sp>
          <p:nvSpPr>
            <p:cNvPr id="13" name="Oval 12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2209800" y="2971800"/>
              <a:ext cx="533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off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6248400" y="2514600"/>
            <a:ext cx="838200" cy="762000"/>
            <a:chOff x="2057400" y="2819400"/>
            <a:chExt cx="838200" cy="762000"/>
          </a:xfrm>
        </p:grpSpPr>
        <p:sp>
          <p:nvSpPr>
            <p:cNvPr id="17" name="Oval 16"/>
            <p:cNvSpPr/>
            <p:nvPr/>
          </p:nvSpPr>
          <p:spPr>
            <a:xfrm>
              <a:off x="2057400" y="2819400"/>
              <a:ext cx="838200" cy="762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8" name="TextBox 17"/>
            <p:cNvSpPr txBox="1"/>
            <p:nvPr/>
          </p:nvSpPr>
          <p:spPr>
            <a:xfrm>
              <a:off x="2209800" y="2971800"/>
              <a:ext cx="53340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on</a:t>
              </a:r>
              <a:endParaRPr lang="en-US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2057400" y="2514600"/>
            <a:ext cx="990600" cy="381000"/>
            <a:chOff x="2057400" y="2514600"/>
            <a:chExt cx="990600" cy="381000"/>
          </a:xfrm>
        </p:grpSpPr>
        <p:sp>
          <p:nvSpPr>
            <p:cNvPr id="47" name="TextBox 46"/>
            <p:cNvSpPr txBox="1"/>
            <p:nvPr/>
          </p:nvSpPr>
          <p:spPr>
            <a:xfrm>
              <a:off x="2057400" y="2514600"/>
              <a:ext cx="801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int</a:t>
              </a:r>
              <a:r>
                <a:rPr lang="en-US" sz="1600" dirty="0" smtClean="0"/>
                <a:t> x:=0</a:t>
              </a:r>
              <a:endParaRPr lang="en-US" sz="1600" dirty="0"/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>
              <a:off x="2514600" y="2895600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9" name="Group 38"/>
          <p:cNvGrpSpPr/>
          <p:nvPr/>
        </p:nvGrpSpPr>
        <p:grpSpPr>
          <a:xfrm>
            <a:off x="2971800" y="1828800"/>
            <a:ext cx="1097288" cy="685800"/>
            <a:chOff x="2971800" y="1828800"/>
            <a:chExt cx="1097288" cy="685800"/>
          </a:xfrm>
        </p:grpSpPr>
        <p:grpSp>
          <p:nvGrpSpPr>
            <p:cNvPr id="42" name="Group 41"/>
            <p:cNvGrpSpPr/>
            <p:nvPr/>
          </p:nvGrpSpPr>
          <p:grpSpPr>
            <a:xfrm>
              <a:off x="3200400" y="2209800"/>
              <a:ext cx="533400" cy="304800"/>
              <a:chOff x="1676400" y="2209800"/>
              <a:chExt cx="533400" cy="304800"/>
            </a:xfrm>
          </p:grpSpPr>
          <p:cxnSp>
            <p:nvCxnSpPr>
              <p:cNvPr id="30" name="Straight Connector 29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0" name="TextBox 49"/>
            <p:cNvSpPr txBox="1"/>
            <p:nvPr/>
          </p:nvSpPr>
          <p:spPr>
            <a:xfrm>
              <a:off x="2971800" y="1828800"/>
              <a:ext cx="10972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(press=0) ?</a:t>
              </a:r>
              <a:endParaRPr lang="en-US" sz="16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3810000" y="2286000"/>
            <a:ext cx="2514600" cy="457200"/>
            <a:chOff x="3810000" y="2286000"/>
            <a:chExt cx="2514600" cy="457200"/>
          </a:xfrm>
        </p:grpSpPr>
        <p:cxnSp>
          <p:nvCxnSpPr>
            <p:cNvPr id="37" name="Straight Arrow Connector 36"/>
            <p:cNvCxnSpPr/>
            <p:nvPr/>
          </p:nvCxnSpPr>
          <p:spPr>
            <a:xfrm>
              <a:off x="3810000" y="2667000"/>
              <a:ext cx="2514600" cy="76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4419600" y="2286000"/>
              <a:ext cx="10972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(press=1) ?</a:t>
              </a:r>
              <a:endParaRPr lang="en-US" sz="1600" dirty="0"/>
            </a:p>
          </p:txBody>
        </p:sp>
      </p:grpSp>
      <p:grpSp>
        <p:nvGrpSpPr>
          <p:cNvPr id="40" name="Group 39"/>
          <p:cNvGrpSpPr/>
          <p:nvPr/>
        </p:nvGrpSpPr>
        <p:grpSpPr>
          <a:xfrm>
            <a:off x="6019800" y="1524000"/>
            <a:ext cx="1895071" cy="990600"/>
            <a:chOff x="6019800" y="1524000"/>
            <a:chExt cx="1895071" cy="990600"/>
          </a:xfrm>
        </p:grpSpPr>
        <p:grpSp>
          <p:nvGrpSpPr>
            <p:cNvPr id="43" name="Group 42"/>
            <p:cNvGrpSpPr/>
            <p:nvPr/>
          </p:nvGrpSpPr>
          <p:grpSpPr>
            <a:xfrm>
              <a:off x="6400800" y="2209800"/>
              <a:ext cx="533400" cy="304800"/>
              <a:chOff x="1676400" y="2209800"/>
              <a:chExt cx="533400" cy="304800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2" name="TextBox 51"/>
            <p:cNvSpPr txBox="1"/>
            <p:nvPr/>
          </p:nvSpPr>
          <p:spPr>
            <a:xfrm>
              <a:off x="6019800" y="1524000"/>
              <a:ext cx="189507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 press=0 &amp; x&lt;10 ) </a:t>
              </a:r>
            </a:p>
            <a:p>
              <a:r>
                <a:rPr lang="en-US" sz="1600" dirty="0" smtClean="0">
                  <a:sym typeface="Wingdings" pitchFamily="2" charset="2"/>
                </a:rPr>
                <a:t>	 x:=x+1</a:t>
              </a:r>
              <a:endParaRPr lang="en-US" sz="1600" dirty="0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3810000" y="3048000"/>
            <a:ext cx="2514600" cy="737175"/>
            <a:chOff x="3810000" y="3048000"/>
            <a:chExt cx="2514600" cy="737175"/>
          </a:xfrm>
        </p:grpSpPr>
        <p:cxnSp>
          <p:nvCxnSpPr>
            <p:cNvPr id="20" name="Straight Arrow Connector 19"/>
            <p:cNvCxnSpPr/>
            <p:nvPr/>
          </p:nvCxnSpPr>
          <p:spPr>
            <a:xfrm flipH="1" flipV="1">
              <a:off x="3810000" y="3048000"/>
              <a:ext cx="2514600" cy="76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3" name="TextBox 52"/>
            <p:cNvSpPr txBox="1"/>
            <p:nvPr/>
          </p:nvSpPr>
          <p:spPr>
            <a:xfrm>
              <a:off x="4267200" y="3200400"/>
              <a:ext cx="173848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 press=1 | x&gt;=10 )</a:t>
              </a:r>
            </a:p>
            <a:p>
              <a:r>
                <a:rPr lang="en-US" sz="1600" dirty="0" smtClean="0">
                  <a:sym typeface="Wingdings" pitchFamily="2" charset="2"/>
                </a:rPr>
                <a:t>	 x:=0</a:t>
              </a:r>
              <a:endParaRPr lang="en-US" sz="1600" dirty="0"/>
            </a:p>
          </p:txBody>
        </p:sp>
      </p:grpSp>
      <p:sp>
        <p:nvSpPr>
          <p:cNvPr id="55" name="Content Placeholder 3"/>
          <p:cNvSpPr txBox="1">
            <a:spLocks/>
          </p:cNvSpPr>
          <p:nvPr/>
        </p:nvSpPr>
        <p:spPr>
          <a:xfrm>
            <a:off x="228600" y="4038600"/>
            <a:ext cx="86868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noProof="0" dirty="0" smtClean="0">
                <a:solidFill>
                  <a:srgbClr val="C00000"/>
                </a:solidFill>
                <a:latin typeface="Comic Sans MS" pitchFamily="66" charset="0"/>
              </a:rPr>
              <a:t>mode</a:t>
            </a:r>
            <a:r>
              <a:rPr lang="en-US" sz="2000" noProof="0" dirty="0" smtClean="0">
                <a:latin typeface="Comic Sans MS" pitchFamily="66" charset="0"/>
              </a:rPr>
              <a:t> is a state variable ranging over {on, off}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56" name="Content Placeholder 3"/>
          <p:cNvSpPr txBox="1">
            <a:spLocks/>
          </p:cNvSpPr>
          <p:nvPr/>
        </p:nvSpPr>
        <p:spPr>
          <a:xfrm>
            <a:off x="228600" y="4495800"/>
            <a:ext cx="7239000" cy="1447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Reaction corresponds to executing a </a:t>
            </a:r>
            <a:r>
              <a:rPr lang="en-US" sz="2000" noProof="0" dirty="0" smtClean="0">
                <a:solidFill>
                  <a:srgbClr val="C00000"/>
                </a:solidFill>
                <a:latin typeface="Comic Sans MS" pitchFamily="66" charset="0"/>
              </a:rPr>
              <a:t>mode-switch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Example</a:t>
            </a:r>
            <a:r>
              <a:rPr kumimoji="0" lang="en-US" sz="2000" b="0" i="0" u="none" strike="noStrike" kern="1200" cap="none" spc="0" normalizeH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mode-switch: from on to off with 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aseline="0" dirty="0" smtClean="0">
                <a:latin typeface="Comic Sans MS" pitchFamily="66" charset="0"/>
              </a:rPr>
              <a:t>		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G</a:t>
            </a:r>
            <a:r>
              <a:rPr lang="en-US" sz="2000" baseline="0" dirty="0" smtClean="0">
                <a:solidFill>
                  <a:srgbClr val="C00000"/>
                </a:solidFill>
                <a:latin typeface="Comic Sans MS" pitchFamily="66" charset="0"/>
              </a:rPr>
              <a:t>uard</a:t>
            </a:r>
            <a:r>
              <a:rPr lang="en-US" sz="2000" dirty="0" smtClean="0">
                <a:latin typeface="Comic Sans MS" pitchFamily="66" charset="0"/>
              </a:rPr>
              <a:t> (press=1 | x&gt;=10) and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Update</a:t>
            </a:r>
            <a:r>
              <a:rPr lang="en-US" sz="2000" dirty="0" smtClean="0">
                <a:latin typeface="Comic Sans MS" pitchFamily="66" charset="0"/>
              </a:rPr>
              <a:t> code x:=0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31" name="Group 3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3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5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Executing ESMs: Switch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685800" y="1219200"/>
            <a:ext cx="15862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Input: </a:t>
            </a:r>
            <a:r>
              <a:rPr lang="en-US" sz="1600" dirty="0" err="1" smtClean="0"/>
              <a:t>bool</a:t>
            </a:r>
            <a:r>
              <a:rPr lang="en-US" sz="1600" dirty="0" smtClean="0"/>
              <a:t> press</a:t>
            </a:r>
            <a:endParaRPr lang="en-US" sz="1600" dirty="0"/>
          </a:p>
        </p:txBody>
      </p:sp>
      <p:grpSp>
        <p:nvGrpSpPr>
          <p:cNvPr id="34" name="Group 33"/>
          <p:cNvGrpSpPr/>
          <p:nvPr/>
        </p:nvGrpSpPr>
        <p:grpSpPr>
          <a:xfrm>
            <a:off x="2057400" y="1295400"/>
            <a:ext cx="5857471" cy="2261175"/>
            <a:chOff x="2057400" y="1295400"/>
            <a:chExt cx="5857471" cy="2261175"/>
          </a:xfrm>
        </p:grpSpPr>
        <p:cxnSp>
          <p:nvCxnSpPr>
            <p:cNvPr id="37" name="Straight Arrow Connector 36"/>
            <p:cNvCxnSpPr/>
            <p:nvPr/>
          </p:nvCxnSpPr>
          <p:spPr>
            <a:xfrm>
              <a:off x="3810000" y="2438400"/>
              <a:ext cx="2514600" cy="76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" name="Group 14"/>
            <p:cNvGrpSpPr/>
            <p:nvPr/>
          </p:nvGrpSpPr>
          <p:grpSpPr>
            <a:xfrm>
              <a:off x="3048000" y="2286000"/>
              <a:ext cx="838200" cy="762000"/>
              <a:chOff x="2057400" y="2819400"/>
              <a:chExt cx="838200" cy="762000"/>
            </a:xfrm>
          </p:grpSpPr>
          <p:sp>
            <p:nvSpPr>
              <p:cNvPr id="13" name="Oval 12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2209800" y="2971800"/>
                <a:ext cx="533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off</a:t>
                </a:r>
                <a:endParaRPr lang="en-US" dirty="0"/>
              </a:p>
            </p:txBody>
          </p:sp>
        </p:grpSp>
        <p:grpSp>
          <p:nvGrpSpPr>
            <p:cNvPr id="4" name="Group 15"/>
            <p:cNvGrpSpPr/>
            <p:nvPr/>
          </p:nvGrpSpPr>
          <p:grpSpPr>
            <a:xfrm>
              <a:off x="6248400" y="2286000"/>
              <a:ext cx="838200" cy="762000"/>
              <a:chOff x="2057400" y="2819400"/>
              <a:chExt cx="838200" cy="762000"/>
            </a:xfrm>
          </p:grpSpPr>
          <p:sp>
            <p:nvSpPr>
              <p:cNvPr id="17" name="Oval 16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2209800" y="2971800"/>
                <a:ext cx="533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on</a:t>
                </a:r>
                <a:endParaRPr lang="en-US" dirty="0"/>
              </a:p>
            </p:txBody>
          </p:sp>
        </p:grpSp>
        <p:cxnSp>
          <p:nvCxnSpPr>
            <p:cNvPr id="20" name="Straight Arrow Connector 19"/>
            <p:cNvCxnSpPr/>
            <p:nvPr/>
          </p:nvCxnSpPr>
          <p:spPr>
            <a:xfrm flipH="1" flipV="1">
              <a:off x="3810000" y="2819400"/>
              <a:ext cx="2514600" cy="76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" name="Group 41"/>
            <p:cNvGrpSpPr/>
            <p:nvPr/>
          </p:nvGrpSpPr>
          <p:grpSpPr>
            <a:xfrm>
              <a:off x="3200400" y="1981200"/>
              <a:ext cx="533400" cy="304800"/>
              <a:chOff x="1676400" y="2209800"/>
              <a:chExt cx="533400" cy="304800"/>
            </a:xfrm>
          </p:grpSpPr>
          <p:cxnSp>
            <p:nvCxnSpPr>
              <p:cNvPr id="30" name="Straight Connector 29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42"/>
            <p:cNvGrpSpPr/>
            <p:nvPr/>
          </p:nvGrpSpPr>
          <p:grpSpPr>
            <a:xfrm>
              <a:off x="6400800" y="1981200"/>
              <a:ext cx="533400" cy="304800"/>
              <a:chOff x="1676400" y="2209800"/>
              <a:chExt cx="533400" cy="304800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/>
            <p:nvPr/>
          </p:nvSpPr>
          <p:spPr>
            <a:xfrm>
              <a:off x="2057400" y="2286000"/>
              <a:ext cx="801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int</a:t>
              </a:r>
              <a:r>
                <a:rPr lang="en-US" sz="1600" dirty="0" smtClean="0"/>
                <a:t> x:=0</a:t>
              </a:r>
              <a:endParaRPr lang="en-US" sz="1600" dirty="0"/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>
              <a:off x="2514600" y="2667000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2971800" y="1600200"/>
              <a:ext cx="10972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(press=0) ?</a:t>
              </a:r>
              <a:endParaRPr lang="en-US" sz="1600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419600" y="2057400"/>
              <a:ext cx="10972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(press=1) ?</a:t>
              </a:r>
              <a:endParaRPr lang="en-US" sz="1600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6019800" y="1295400"/>
              <a:ext cx="189507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 press=0 &amp; x&lt;10 ) </a:t>
              </a:r>
            </a:p>
            <a:p>
              <a:r>
                <a:rPr lang="en-US" sz="1600" dirty="0" smtClean="0">
                  <a:sym typeface="Wingdings" pitchFamily="2" charset="2"/>
                </a:rPr>
                <a:t>	 x:=x+1</a:t>
              </a:r>
              <a:endParaRPr lang="en-US" sz="16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267200" y="2971800"/>
              <a:ext cx="1738489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 press=1 | x&gt;=10 )</a:t>
              </a:r>
            </a:p>
            <a:p>
              <a:r>
                <a:rPr lang="en-US" sz="1600" dirty="0" smtClean="0">
                  <a:sym typeface="Wingdings" pitchFamily="2" charset="2"/>
                </a:rPr>
                <a:t>	 x:=0</a:t>
              </a:r>
              <a:endParaRPr lang="en-US" sz="1600" dirty="0"/>
            </a:p>
          </p:txBody>
        </p:sp>
      </p:grpSp>
      <p:sp>
        <p:nvSpPr>
          <p:cNvPr id="55" name="Content Placeholder 3"/>
          <p:cNvSpPr txBox="1">
            <a:spLocks/>
          </p:cNvSpPr>
          <p:nvPr/>
        </p:nvSpPr>
        <p:spPr>
          <a:xfrm>
            <a:off x="152400" y="3810000"/>
            <a:ext cx="86868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 State of the component Switch assigns values to mode and x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31" name="Content Placeholder 3"/>
          <p:cNvSpPr txBox="1">
            <a:spLocks/>
          </p:cNvSpPr>
          <p:nvPr/>
        </p:nvSpPr>
        <p:spPr>
          <a:xfrm>
            <a:off x="152400" y="4343400"/>
            <a:ext cx="8686800" cy="533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 Initial state: (off, 0)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33" name="Content Placeholder 3"/>
          <p:cNvSpPr txBox="1">
            <a:spLocks/>
          </p:cNvSpPr>
          <p:nvPr/>
        </p:nvSpPr>
        <p:spPr>
          <a:xfrm>
            <a:off x="152400" y="4876800"/>
            <a:ext cx="89916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Sample Execution: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	(off,0) -0-&gt; (off,0) -1-&gt; (on,0) -0-&gt; (on,1) -0-&gt; (on,2) … -0-&gt;(on,10) -0-&gt; (off,0)</a:t>
            </a:r>
            <a:endParaRPr kumimoji="0" lang="en-US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35" name="Group 3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3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5" grpId="0" build="p"/>
      <p:bldP spid="31" grpId="0" build="p"/>
      <p:bldP spid="3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152400"/>
            <a:ext cx="8229600" cy="715962"/>
          </a:xfrm>
        </p:spPr>
        <p:txBody>
          <a:bodyPr>
            <a:normAutofit fontScale="90000"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Modified Switch: What executions are possible?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762000" y="2133600"/>
            <a:ext cx="158620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Input: </a:t>
            </a:r>
            <a:r>
              <a:rPr lang="en-US" sz="1600" dirty="0" err="1" smtClean="0"/>
              <a:t>bool</a:t>
            </a:r>
            <a:r>
              <a:rPr lang="en-US" sz="1600" dirty="0" smtClean="0"/>
              <a:t> press</a:t>
            </a:r>
            <a:endParaRPr lang="en-US" sz="1600" dirty="0"/>
          </a:p>
        </p:txBody>
      </p:sp>
      <p:grpSp>
        <p:nvGrpSpPr>
          <p:cNvPr id="3" name="Group 33"/>
          <p:cNvGrpSpPr/>
          <p:nvPr/>
        </p:nvGrpSpPr>
        <p:grpSpPr>
          <a:xfrm>
            <a:off x="2133600" y="2209800"/>
            <a:ext cx="5857471" cy="2261175"/>
            <a:chOff x="2057400" y="1295400"/>
            <a:chExt cx="5857471" cy="2261175"/>
          </a:xfrm>
        </p:grpSpPr>
        <p:cxnSp>
          <p:nvCxnSpPr>
            <p:cNvPr id="37" name="Straight Arrow Connector 36"/>
            <p:cNvCxnSpPr/>
            <p:nvPr/>
          </p:nvCxnSpPr>
          <p:spPr>
            <a:xfrm>
              <a:off x="3810000" y="2438400"/>
              <a:ext cx="2514600" cy="76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14"/>
            <p:cNvGrpSpPr/>
            <p:nvPr/>
          </p:nvGrpSpPr>
          <p:grpSpPr>
            <a:xfrm>
              <a:off x="3048000" y="2286000"/>
              <a:ext cx="838200" cy="762000"/>
              <a:chOff x="2057400" y="2819400"/>
              <a:chExt cx="838200" cy="762000"/>
            </a:xfrm>
          </p:grpSpPr>
          <p:sp>
            <p:nvSpPr>
              <p:cNvPr id="13" name="Oval 12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4" name="TextBox 13"/>
              <p:cNvSpPr txBox="1"/>
              <p:nvPr/>
            </p:nvSpPr>
            <p:spPr>
              <a:xfrm>
                <a:off x="2209800" y="2971800"/>
                <a:ext cx="533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off</a:t>
                </a:r>
                <a:endParaRPr lang="en-US" dirty="0"/>
              </a:p>
            </p:txBody>
          </p:sp>
        </p:grpSp>
        <p:grpSp>
          <p:nvGrpSpPr>
            <p:cNvPr id="5" name="Group 15"/>
            <p:cNvGrpSpPr/>
            <p:nvPr/>
          </p:nvGrpSpPr>
          <p:grpSpPr>
            <a:xfrm>
              <a:off x="6248400" y="2286000"/>
              <a:ext cx="838200" cy="762000"/>
              <a:chOff x="2057400" y="2819400"/>
              <a:chExt cx="838200" cy="762000"/>
            </a:xfrm>
          </p:grpSpPr>
          <p:sp>
            <p:nvSpPr>
              <p:cNvPr id="17" name="Oval 16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8" name="TextBox 17"/>
              <p:cNvSpPr txBox="1"/>
              <p:nvPr/>
            </p:nvSpPr>
            <p:spPr>
              <a:xfrm>
                <a:off x="2209800" y="2971800"/>
                <a:ext cx="5334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on</a:t>
                </a:r>
                <a:endParaRPr lang="en-US" dirty="0"/>
              </a:p>
            </p:txBody>
          </p:sp>
        </p:grpSp>
        <p:cxnSp>
          <p:nvCxnSpPr>
            <p:cNvPr id="20" name="Straight Arrow Connector 19"/>
            <p:cNvCxnSpPr/>
            <p:nvPr/>
          </p:nvCxnSpPr>
          <p:spPr>
            <a:xfrm flipH="1" flipV="1">
              <a:off x="3810000" y="2819400"/>
              <a:ext cx="2514600" cy="76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" name="Group 41"/>
            <p:cNvGrpSpPr/>
            <p:nvPr/>
          </p:nvGrpSpPr>
          <p:grpSpPr>
            <a:xfrm>
              <a:off x="3200400" y="1981200"/>
              <a:ext cx="533400" cy="304800"/>
              <a:chOff x="1676400" y="2209800"/>
              <a:chExt cx="533400" cy="304800"/>
            </a:xfrm>
          </p:grpSpPr>
          <p:cxnSp>
            <p:nvCxnSpPr>
              <p:cNvPr id="30" name="Straight Connector 29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Straight Connector 31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Straight Arrow Connector 37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9" name="Group 42"/>
            <p:cNvGrpSpPr/>
            <p:nvPr/>
          </p:nvGrpSpPr>
          <p:grpSpPr>
            <a:xfrm>
              <a:off x="6400800" y="1981200"/>
              <a:ext cx="533400" cy="304800"/>
              <a:chOff x="1676400" y="2209800"/>
              <a:chExt cx="533400" cy="304800"/>
            </a:xfrm>
          </p:grpSpPr>
          <p:cxnSp>
            <p:nvCxnSpPr>
              <p:cNvPr id="44" name="Straight Connector 43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Straight Connector 44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Straight Arrow Connector 45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TextBox 46"/>
            <p:cNvSpPr txBox="1"/>
            <p:nvPr/>
          </p:nvSpPr>
          <p:spPr>
            <a:xfrm>
              <a:off x="2057400" y="2286000"/>
              <a:ext cx="8015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int</a:t>
              </a:r>
              <a:r>
                <a:rPr lang="en-US" sz="1600" dirty="0" smtClean="0"/>
                <a:t> x:=0</a:t>
              </a:r>
              <a:endParaRPr lang="en-US" sz="1600" dirty="0"/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>
              <a:off x="2514600" y="2667000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0" name="TextBox 49"/>
            <p:cNvSpPr txBox="1"/>
            <p:nvPr/>
          </p:nvSpPr>
          <p:spPr>
            <a:xfrm>
              <a:off x="2971800" y="1600200"/>
              <a:ext cx="10508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(press=0)?</a:t>
              </a:r>
              <a:endParaRPr lang="en-US" sz="1600" dirty="0"/>
            </a:p>
          </p:txBody>
        </p:sp>
        <p:sp>
          <p:nvSpPr>
            <p:cNvPr id="51" name="TextBox 50"/>
            <p:cNvSpPr txBox="1"/>
            <p:nvPr/>
          </p:nvSpPr>
          <p:spPr>
            <a:xfrm>
              <a:off x="4419600" y="2057400"/>
              <a:ext cx="10972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(press=1) ?</a:t>
              </a:r>
              <a:endParaRPr lang="en-US" sz="1600" dirty="0"/>
            </a:p>
          </p:txBody>
        </p:sp>
        <p:sp>
          <p:nvSpPr>
            <p:cNvPr id="52" name="TextBox 51"/>
            <p:cNvSpPr txBox="1"/>
            <p:nvPr/>
          </p:nvSpPr>
          <p:spPr>
            <a:xfrm>
              <a:off x="6019800" y="1295400"/>
              <a:ext cx="1895071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 press=0 &amp; </a:t>
              </a:r>
              <a:r>
                <a:rPr lang="en-US" sz="1600" dirty="0" smtClean="0">
                  <a:solidFill>
                    <a:srgbClr val="C00000"/>
                  </a:solidFill>
                </a:rPr>
                <a:t>x&lt;=10 </a:t>
              </a:r>
              <a:r>
                <a:rPr lang="en-US" sz="1600" dirty="0" smtClean="0"/>
                <a:t>)</a:t>
              </a:r>
              <a:r>
                <a:rPr lang="en-US" sz="1600" dirty="0" smtClean="0">
                  <a:solidFill>
                    <a:srgbClr val="C00000"/>
                  </a:solidFill>
                </a:rPr>
                <a:t> </a:t>
              </a:r>
            </a:p>
            <a:p>
              <a:r>
                <a:rPr lang="en-US" sz="1600" dirty="0" smtClean="0">
                  <a:sym typeface="Wingdings" pitchFamily="2" charset="2"/>
                </a:rPr>
                <a:t>	 x:=x+1</a:t>
              </a:r>
              <a:endParaRPr lang="en-US" sz="16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4267200" y="2971800"/>
              <a:ext cx="1784976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 press=1 | x&gt;=10 ) </a:t>
              </a:r>
            </a:p>
            <a:p>
              <a:r>
                <a:rPr lang="en-US" sz="1600" dirty="0" smtClean="0">
                  <a:sym typeface="Wingdings" pitchFamily="2" charset="2"/>
                </a:rPr>
                <a:t>	 x:=0</a:t>
              </a:r>
              <a:endParaRPr lang="en-US" sz="1600" dirty="0"/>
            </a:p>
          </p:txBody>
        </p: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1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6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Models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1981200"/>
            <a:ext cx="9144000" cy="38862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All components execute in a sequence of (logical) rounds in lock-step 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Example: Component blocks in digital hardware circuit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Clock drives all components in a synchronized manner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Key idea in synchronous languages: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Design system using such a synchronous round-based computation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Benefit: Design is simpler (why?)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Challenge: Ensure synchronous execution even if implementation platform is not single-chip hardware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Picture 4" descr="http://www.intechopen.com/source/html/41709/media/image113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019800" y="76200"/>
            <a:ext cx="2971800" cy="1704109"/>
          </a:xfrm>
          <a:prstGeom prst="rect">
            <a:avLst/>
          </a:prstGeom>
          <a:noFill/>
          <a:ln>
            <a:solidFill>
              <a:srgbClr val="000099"/>
            </a:solidFill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First Example: 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2895600"/>
            <a:ext cx="7391400" cy="533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Input variable: in of type Boolean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5908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9436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676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6019800" y="16764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352800" y="19050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1600200"/>
            <a:ext cx="1045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657600" y="2057400"/>
            <a:ext cx="13083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 ; x:= in</a:t>
            </a:r>
            <a:endParaRPr lang="en-US" sz="1600" dirty="0"/>
          </a:p>
        </p:txBody>
      </p:sp>
      <p:sp>
        <p:nvSpPr>
          <p:cNvPr id="41" name="Content Placeholder 3"/>
          <p:cNvSpPr txBox="1">
            <a:spLocks/>
          </p:cNvSpPr>
          <p:nvPr/>
        </p:nvSpPr>
        <p:spPr>
          <a:xfrm>
            <a:off x="228600" y="34290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Output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variable: </a:t>
            </a:r>
            <a:r>
              <a:rPr lang="en-US" sz="2000" dirty="0" smtClean="0">
                <a:latin typeface="Comic Sans MS" pitchFamily="66" charset="0"/>
              </a:rPr>
              <a:t>out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of type Boolean</a:t>
            </a:r>
          </a:p>
        </p:txBody>
      </p:sp>
      <p:sp>
        <p:nvSpPr>
          <p:cNvPr id="43" name="Content Placeholder 3"/>
          <p:cNvSpPr txBox="1">
            <a:spLocks/>
          </p:cNvSpPr>
          <p:nvPr/>
        </p:nvSpPr>
        <p:spPr>
          <a:xfrm>
            <a:off x="228600" y="39624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State</a:t>
            </a:r>
            <a:r>
              <a:rPr kumimoji="0" lang="en-US" sz="20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 variable: x of type Boolean</a:t>
            </a:r>
          </a:p>
        </p:txBody>
      </p:sp>
      <p:sp>
        <p:nvSpPr>
          <p:cNvPr id="44" name="Content Placeholder 3"/>
          <p:cNvSpPr txBox="1">
            <a:spLocks/>
          </p:cNvSpPr>
          <p:nvPr/>
        </p:nvSpPr>
        <p:spPr>
          <a:xfrm>
            <a:off x="228600" y="4495800"/>
            <a:ext cx="7391400" cy="533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Initialization of state variables: assignment x:=0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228600" y="5029200"/>
            <a:ext cx="7696200" cy="6858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200" dirty="0" smtClean="0">
                <a:latin typeface="Comic Sans MS" pitchFamily="66" charset="0"/>
              </a:rPr>
              <a:t>In each round, in response to an input, produce output and update state by executing the update code:  out:=x; x:=in</a:t>
            </a:r>
            <a:endParaRPr kumimoji="0" lang="en-US" sz="2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26" grpId="0"/>
      <p:bldP spid="31" grpId="0"/>
      <p:bldP spid="34" grpId="0"/>
      <p:bldP spid="36" grpId="0"/>
      <p:bldP spid="41" grpId="0" build="p"/>
      <p:bldP spid="43" grpId="0" build="p"/>
      <p:bldP spid="44" grpId="0" build="p"/>
      <p:bldP spid="45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Delay: Round-based Execution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2819400"/>
            <a:ext cx="7391400" cy="5334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Initialize state to 0</a:t>
            </a:r>
          </a:p>
        </p:txBody>
      </p:sp>
      <p:sp>
        <p:nvSpPr>
          <p:cNvPr id="28" name="Rectangle 27"/>
          <p:cNvSpPr/>
          <p:nvPr/>
        </p:nvSpPr>
        <p:spPr>
          <a:xfrm>
            <a:off x="3352800" y="1600200"/>
            <a:ext cx="25908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9436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438400" y="20574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2438400" y="1676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352800" y="19050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657600" y="1600200"/>
            <a:ext cx="1045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657600" y="2057400"/>
            <a:ext cx="13083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 ; x:= in</a:t>
            </a:r>
            <a:endParaRPr lang="en-US" sz="1600" dirty="0"/>
          </a:p>
        </p:txBody>
      </p:sp>
      <p:sp>
        <p:nvSpPr>
          <p:cNvPr id="43" name="Content Placeholder 3"/>
          <p:cNvSpPr txBox="1">
            <a:spLocks/>
          </p:cNvSpPr>
          <p:nvPr/>
        </p:nvSpPr>
        <p:spPr>
          <a:xfrm>
            <a:off x="228600" y="3429000"/>
            <a:ext cx="8534400" cy="121920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Repeatedly execute rounds. In each round: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	Choose a value for the input variable in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	Execute the update code to produce output out and change state</a:t>
            </a:r>
          </a:p>
        </p:txBody>
      </p:sp>
      <p:sp>
        <p:nvSpPr>
          <p:cNvPr id="45" name="Content Placeholder 3"/>
          <p:cNvSpPr txBox="1">
            <a:spLocks/>
          </p:cNvSpPr>
          <p:nvPr/>
        </p:nvSpPr>
        <p:spPr>
          <a:xfrm>
            <a:off x="228600" y="4800600"/>
            <a:ext cx="7772400" cy="1295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noProof="0" dirty="0" smtClean="0">
                <a:latin typeface="Comic Sans MS" pitchFamily="66" charset="0"/>
              </a:rPr>
              <a:t>Sample execution: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dirty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	</a:t>
            </a: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	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kumimoji="0" lang="en-US" sz="2000" b="0" i="0" u="none" strike="noStrike" kern="1200" cap="none" spc="0" normalizeH="0" baseline="0" dirty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Comic Sans MS" pitchFamily="66" charset="0"/>
                <a:ea typeface="+mn-ea"/>
                <a:cs typeface="+mn-cs"/>
              </a:rPr>
              <a:t>	0 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3" name="Group 20"/>
          <p:cNvGrpSpPr/>
          <p:nvPr/>
        </p:nvGrpSpPr>
        <p:grpSpPr>
          <a:xfrm>
            <a:off x="1066800" y="5372100"/>
            <a:ext cx="924110" cy="628710"/>
            <a:chOff x="1676400" y="5638800"/>
            <a:chExt cx="924110" cy="628710"/>
          </a:xfrm>
        </p:grpSpPr>
        <p:sp>
          <p:nvSpPr>
            <p:cNvPr id="31" name="TextBox 30"/>
            <p:cNvSpPr txBox="1"/>
            <p:nvPr/>
          </p:nvSpPr>
          <p:spPr>
            <a:xfrm>
              <a:off x="1676400" y="5638800"/>
              <a:ext cx="5645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1 / 0</a:t>
              </a:r>
              <a:endParaRPr lang="en-US" sz="1600" dirty="0"/>
            </a:p>
          </p:txBody>
        </p:sp>
        <p:cxnSp>
          <p:nvCxnSpPr>
            <p:cNvPr id="18" name="Straight Arrow Connector 17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</p:grpSp>
      <p:grpSp>
        <p:nvGrpSpPr>
          <p:cNvPr id="5" name="Group 21"/>
          <p:cNvGrpSpPr/>
          <p:nvPr/>
        </p:nvGrpSpPr>
        <p:grpSpPr>
          <a:xfrm>
            <a:off x="2057400" y="5372100"/>
            <a:ext cx="924110" cy="628710"/>
            <a:chOff x="1676400" y="5638800"/>
            <a:chExt cx="924110" cy="628710"/>
          </a:xfrm>
        </p:grpSpPr>
        <p:sp>
          <p:nvSpPr>
            <p:cNvPr id="23" name="TextBox 22"/>
            <p:cNvSpPr txBox="1"/>
            <p:nvPr/>
          </p:nvSpPr>
          <p:spPr>
            <a:xfrm>
              <a:off x="1676400" y="5638800"/>
              <a:ext cx="5645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1 / 1</a:t>
              </a:r>
              <a:endParaRPr lang="en-US" sz="1600" dirty="0"/>
            </a:p>
          </p:txBody>
        </p:sp>
        <p:cxnSp>
          <p:nvCxnSpPr>
            <p:cNvPr id="24" name="Straight Arrow Connector 23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5" name="TextBox 24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</p:grpSp>
      <p:grpSp>
        <p:nvGrpSpPr>
          <p:cNvPr id="8" name="Group 26"/>
          <p:cNvGrpSpPr/>
          <p:nvPr/>
        </p:nvGrpSpPr>
        <p:grpSpPr>
          <a:xfrm>
            <a:off x="3048000" y="5372100"/>
            <a:ext cx="924110" cy="628710"/>
            <a:chOff x="1676400" y="5638800"/>
            <a:chExt cx="924110" cy="628710"/>
          </a:xfrm>
        </p:grpSpPr>
        <p:sp>
          <p:nvSpPr>
            <p:cNvPr id="29" name="TextBox 28"/>
            <p:cNvSpPr txBox="1"/>
            <p:nvPr/>
          </p:nvSpPr>
          <p:spPr>
            <a:xfrm>
              <a:off x="1676400" y="5638800"/>
              <a:ext cx="5645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0</a:t>
              </a:r>
              <a:r>
                <a:rPr lang="en-US" sz="1600" dirty="0" smtClean="0"/>
                <a:t> / 1</a:t>
              </a:r>
              <a:endParaRPr lang="en-US" sz="1600" dirty="0"/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0</a:t>
              </a:r>
              <a:endParaRPr lang="en-US" sz="2000" dirty="0"/>
            </a:p>
          </p:txBody>
        </p:sp>
      </p:grpSp>
      <p:grpSp>
        <p:nvGrpSpPr>
          <p:cNvPr id="9" name="Group 34"/>
          <p:cNvGrpSpPr/>
          <p:nvPr/>
        </p:nvGrpSpPr>
        <p:grpSpPr>
          <a:xfrm>
            <a:off x="4114800" y="5372100"/>
            <a:ext cx="924110" cy="628710"/>
            <a:chOff x="1676400" y="5638800"/>
            <a:chExt cx="924110" cy="628710"/>
          </a:xfrm>
        </p:grpSpPr>
        <p:sp>
          <p:nvSpPr>
            <p:cNvPr id="38" name="TextBox 37"/>
            <p:cNvSpPr txBox="1"/>
            <p:nvPr/>
          </p:nvSpPr>
          <p:spPr>
            <a:xfrm>
              <a:off x="1676400" y="5638800"/>
              <a:ext cx="5645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0</a:t>
              </a:r>
              <a:r>
                <a:rPr lang="en-US" sz="1600" dirty="0" smtClean="0"/>
                <a:t> / 0</a:t>
              </a:r>
              <a:endParaRPr lang="en-US" sz="16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 smtClean="0"/>
                <a:t>0</a:t>
              </a:r>
              <a:endParaRPr lang="en-US" sz="2000" dirty="0"/>
            </a:p>
          </p:txBody>
        </p:sp>
      </p:grpSp>
      <p:grpSp>
        <p:nvGrpSpPr>
          <p:cNvPr id="10" name="Group 45"/>
          <p:cNvGrpSpPr/>
          <p:nvPr/>
        </p:nvGrpSpPr>
        <p:grpSpPr>
          <a:xfrm>
            <a:off x="5105400" y="5372100"/>
            <a:ext cx="924110" cy="628710"/>
            <a:chOff x="1676400" y="5638800"/>
            <a:chExt cx="924110" cy="628710"/>
          </a:xfrm>
        </p:grpSpPr>
        <p:sp>
          <p:nvSpPr>
            <p:cNvPr id="47" name="TextBox 46"/>
            <p:cNvSpPr txBox="1"/>
            <p:nvPr/>
          </p:nvSpPr>
          <p:spPr>
            <a:xfrm>
              <a:off x="1676400" y="5638800"/>
              <a:ext cx="56457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1 / 0</a:t>
              </a:r>
              <a:endParaRPr lang="en-US" sz="1600" dirty="0"/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>
              <a:off x="1676400" y="6019800"/>
              <a:ext cx="6096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2286000" y="5867400"/>
              <a:ext cx="314510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dirty="0"/>
                <a:t>1</a:t>
              </a:r>
            </a:p>
          </p:txBody>
        </p:sp>
      </p:grpSp>
      <p:cxnSp>
        <p:nvCxnSpPr>
          <p:cNvPr id="53" name="Straight Arrow Connector 52"/>
          <p:cNvCxnSpPr/>
          <p:nvPr/>
        </p:nvCxnSpPr>
        <p:spPr>
          <a:xfrm>
            <a:off x="6248400" y="5791200"/>
            <a:ext cx="990600" cy="0"/>
          </a:xfrm>
          <a:prstGeom prst="straightConnector1">
            <a:avLst/>
          </a:prstGeom>
          <a:ln w="25400"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6019800" y="16764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grpSp>
        <p:nvGrpSpPr>
          <p:cNvPr id="41" name="Group 4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  <p:bldP spid="43" grpId="0" build="p"/>
      <p:bldP spid="45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pPr algn="l"/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Synchrony Hypothesis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152400" y="1828800"/>
            <a:ext cx="8839200" cy="44958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Assumption: Time needed to execute the update code is negligible compared to delay between successive input arrivals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Logical abstraction: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Execution of update code takes zero time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Production of outputs and reception of inputs occurs at same time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When multiple components are composed, all execute synchronously and simultaneously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Implementation must ensure that this design-time assumption is valid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12" name="Picture 4" descr="http://www.intechopen.com/source/html/41709/media/image113.png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6019800" y="76200"/>
            <a:ext cx="2971800" cy="1704109"/>
          </a:xfrm>
          <a:prstGeom prst="rect">
            <a:avLst/>
          </a:prstGeom>
          <a:noFill/>
          <a:ln>
            <a:solidFill>
              <a:srgbClr val="000099"/>
            </a:solidFill>
          </a:ln>
        </p:spPr>
      </p:pic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Components in an Automobile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0" y="3124200"/>
            <a:ext cx="9144000" cy="2895600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Components need to communicate and coordinate over a shared bus</a:t>
            </a:r>
          </a:p>
          <a:p>
            <a:pPr>
              <a:buFont typeface="Wingdings" pitchFamily="2" charset="2"/>
              <a:buChar char="q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Design abstraction: Synchronous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time-triggered communication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Time is divided into slots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In each slot, exactly one component sends a message over the bus</a:t>
            </a:r>
          </a:p>
          <a:p>
            <a:pPr lvl="1">
              <a:buFont typeface="Wingdings" pitchFamily="2" charset="2"/>
              <a:buChar char="§"/>
            </a:pPr>
            <a:endParaRPr lang="en-US" sz="2000" dirty="0" smtClean="0">
              <a:latin typeface="Comic Sans MS" pitchFamily="66" charset="0"/>
            </a:endParaRP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CAN protocol implements time-triggered communication</a:t>
            </a:r>
          </a:p>
        </p:txBody>
      </p:sp>
      <p:grpSp>
        <p:nvGrpSpPr>
          <p:cNvPr id="3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Object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pic>
        <p:nvPicPr>
          <p:cNvPr id="8" name="Picture 5"/>
          <p:cNvPicPr>
            <a:picLocks noChangeAspect="1" noChangeArrowheads="1"/>
          </p:cNvPicPr>
          <p:nvPr/>
        </p:nvPicPr>
        <p:blipFill>
          <a:blip r:embed="rId6" cstate="print"/>
          <a:srcRect/>
          <a:stretch>
            <a:fillRect/>
          </a:stretch>
        </p:blipFill>
        <p:spPr bwMode="auto">
          <a:xfrm>
            <a:off x="2971800" y="1066800"/>
            <a:ext cx="2971800" cy="193605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Reactive Component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41" name="Group 40"/>
          <p:cNvGrpSpPr/>
          <p:nvPr/>
        </p:nvGrpSpPr>
        <p:grpSpPr>
          <a:xfrm>
            <a:off x="2337108" y="1143000"/>
            <a:ext cx="4469785" cy="1371600"/>
            <a:chOff x="2438400" y="1143000"/>
            <a:chExt cx="4469785" cy="1371600"/>
          </a:xfrm>
        </p:grpSpPr>
        <p:sp>
          <p:nvSpPr>
            <p:cNvPr id="9" name="Rectangle 8"/>
            <p:cNvSpPr/>
            <p:nvPr/>
          </p:nvSpPr>
          <p:spPr>
            <a:xfrm>
              <a:off x="3352800" y="1600200"/>
              <a:ext cx="25908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59436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2438400" y="21336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2438400" y="17526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3352800" y="1905000"/>
              <a:ext cx="2590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6576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657600" y="2057400"/>
              <a:ext cx="1308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; x:= in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60198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352800" y="1143000"/>
              <a:ext cx="647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</a:t>
              </a:r>
              <a:endParaRPr lang="en-US" sz="16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741134" y="3352800"/>
            <a:ext cx="5661733" cy="1905000"/>
            <a:chOff x="1981200" y="3352800"/>
            <a:chExt cx="5661733" cy="1905000"/>
          </a:xfrm>
        </p:grpSpPr>
        <p:sp>
          <p:nvSpPr>
            <p:cNvPr id="17" name="Rectangle 16"/>
            <p:cNvSpPr/>
            <p:nvPr/>
          </p:nvSpPr>
          <p:spPr>
            <a:xfrm>
              <a:off x="3352800" y="3429000"/>
              <a:ext cx="2971800" cy="18288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352800" y="3505200"/>
              <a:ext cx="2971800" cy="609600"/>
              <a:chOff x="3352800" y="3505200"/>
              <a:chExt cx="2971800" cy="609600"/>
            </a:xfrm>
          </p:grpSpPr>
          <p:cxnSp>
            <p:nvCxnSpPr>
              <p:cNvPr id="24" name="Straight Connector 23"/>
              <p:cNvCxnSpPr/>
              <p:nvPr/>
            </p:nvCxnSpPr>
            <p:spPr>
              <a:xfrm>
                <a:off x="3352800" y="4114800"/>
                <a:ext cx="29718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5" name="TextBox 24"/>
              <p:cNvSpPr txBox="1"/>
              <p:nvPr/>
            </p:nvSpPr>
            <p:spPr>
              <a:xfrm>
                <a:off x="3352800" y="3505200"/>
                <a:ext cx="2585708" cy="584775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State variables:</a:t>
                </a:r>
              </a:p>
              <a:p>
                <a:r>
                  <a:rPr lang="en-US" sz="1600" dirty="0" smtClean="0"/>
                  <a:t>     Declaration + Initialization</a:t>
                </a:r>
                <a:endParaRPr lang="en-US" sz="1600" dirty="0"/>
              </a:p>
            </p:txBody>
          </p:sp>
        </p:grpSp>
        <p:sp>
          <p:nvSpPr>
            <p:cNvPr id="26" name="TextBox 25"/>
            <p:cNvSpPr txBox="1"/>
            <p:nvPr/>
          </p:nvSpPr>
          <p:spPr>
            <a:xfrm>
              <a:off x="3352800" y="4267200"/>
              <a:ext cx="2853538" cy="58477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Update code:</a:t>
              </a:r>
            </a:p>
            <a:p>
              <a:r>
                <a:rPr lang="en-US" sz="1600" dirty="0" smtClean="0"/>
                <a:t>     To be executed in each round</a:t>
              </a:r>
              <a:endParaRPr lang="en-US" sz="1600" dirty="0"/>
            </a:p>
          </p:txBody>
        </p:sp>
        <p:grpSp>
          <p:nvGrpSpPr>
            <p:cNvPr id="30" name="Group 29"/>
            <p:cNvGrpSpPr/>
            <p:nvPr/>
          </p:nvGrpSpPr>
          <p:grpSpPr>
            <a:xfrm>
              <a:off x="1981200" y="3352800"/>
              <a:ext cx="1371600" cy="1676400"/>
              <a:chOff x="1981200" y="3352800"/>
              <a:chExt cx="1371600" cy="1676400"/>
            </a:xfrm>
          </p:grpSpPr>
          <p:cxnSp>
            <p:nvCxnSpPr>
              <p:cNvPr id="18" name="Straight Arrow Connector 17"/>
              <p:cNvCxnSpPr/>
              <p:nvPr/>
            </p:nvCxnSpPr>
            <p:spPr>
              <a:xfrm>
                <a:off x="24384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9" name="Straight Arrow Connector 18"/>
              <p:cNvCxnSpPr/>
              <p:nvPr/>
            </p:nvCxnSpPr>
            <p:spPr>
              <a:xfrm>
                <a:off x="24384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0" name="Straight Arrow Connector 19"/>
              <p:cNvCxnSpPr/>
              <p:nvPr/>
            </p:nvCxnSpPr>
            <p:spPr>
              <a:xfrm>
                <a:off x="2438400" y="50292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/>
              <p:cNvSpPr txBox="1"/>
              <p:nvPr/>
            </p:nvSpPr>
            <p:spPr>
              <a:xfrm>
                <a:off x="1981200" y="3352800"/>
                <a:ext cx="70724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Inputs</a:t>
                </a:r>
                <a:endParaRPr lang="en-US" sz="1600" dirty="0"/>
              </a:p>
            </p:txBody>
          </p:sp>
        </p:grpSp>
        <p:grpSp>
          <p:nvGrpSpPr>
            <p:cNvPr id="31" name="Group 30"/>
            <p:cNvGrpSpPr/>
            <p:nvPr/>
          </p:nvGrpSpPr>
          <p:grpSpPr>
            <a:xfrm>
              <a:off x="6324600" y="3352800"/>
              <a:ext cx="1318333" cy="1371600"/>
              <a:chOff x="6324600" y="3352800"/>
              <a:chExt cx="1318333" cy="1371600"/>
            </a:xfrm>
          </p:grpSpPr>
          <p:cxnSp>
            <p:nvCxnSpPr>
              <p:cNvPr id="21" name="Straight Arrow Connector 20"/>
              <p:cNvCxnSpPr/>
              <p:nvPr/>
            </p:nvCxnSpPr>
            <p:spPr>
              <a:xfrm>
                <a:off x="6324600" y="38100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>
              <a:xfrm>
                <a:off x="6324600" y="40386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Straight Arrow Connector 22"/>
              <p:cNvCxnSpPr/>
              <p:nvPr/>
            </p:nvCxnSpPr>
            <p:spPr>
              <a:xfrm>
                <a:off x="6324600" y="4724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9" name="TextBox 28"/>
              <p:cNvSpPr txBox="1"/>
              <p:nvPr/>
            </p:nvSpPr>
            <p:spPr>
              <a:xfrm>
                <a:off x="6781800" y="3352800"/>
                <a:ext cx="861133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Outputs</a:t>
                </a:r>
                <a:endParaRPr lang="en-US" sz="1600" dirty="0"/>
              </a:p>
            </p:txBody>
          </p:sp>
        </p:grpSp>
        <p:cxnSp>
          <p:nvCxnSpPr>
            <p:cNvPr id="35" name="Straight Connector 34"/>
            <p:cNvCxnSpPr/>
            <p:nvPr/>
          </p:nvCxnSpPr>
          <p:spPr>
            <a:xfrm>
              <a:off x="2819400" y="4191000"/>
              <a:ext cx="0" cy="6096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Straight Connector 35"/>
            <p:cNvCxnSpPr/>
            <p:nvPr/>
          </p:nvCxnSpPr>
          <p:spPr>
            <a:xfrm>
              <a:off x="6705600" y="4114800"/>
              <a:ext cx="0" cy="457200"/>
            </a:xfrm>
            <a:prstGeom prst="line">
              <a:avLst/>
            </a:prstGeom>
            <a:ln w="25400">
              <a:prstDash val="sys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4" name="Group 3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>
          <a:xfrm>
            <a:off x="228600" y="1219200"/>
            <a:ext cx="8839200" cy="4906963"/>
          </a:xfrm>
        </p:spPr>
        <p:txBody>
          <a:bodyPr>
            <a:normAutofit/>
          </a:bodyPr>
          <a:lstStyle/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Syntax: How to describe a component?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Variable declarations, types, code describing update …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Semantics: What does the description mean?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Defined using mathematical concepts such as sets, functions …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Formal: Semantics is defined precisely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Necessary for tools for analysis, compilation, verification …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Defining formal semantics for a “real” language is challenging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But concepts can be illustrated on a “toy” modeling language </a:t>
            </a:r>
          </a:p>
          <a:p>
            <a:pPr>
              <a:buFont typeface="Wingdings" pitchFamily="2" charset="2"/>
              <a:buChar char="q"/>
            </a:pPr>
            <a:r>
              <a:rPr lang="en-US" sz="2000" dirty="0" smtClean="0">
                <a:latin typeface="Comic Sans MS" pitchFamily="66" charset="0"/>
              </a:rPr>
              <a:t>Our modeling language: Synchronous Reactive Components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Representative of many “academic” proposals</a:t>
            </a:r>
          </a:p>
          <a:p>
            <a:pPr lvl="1">
              <a:buFont typeface="Wingdings" pitchFamily="2" charset="2"/>
              <a:buChar char="§"/>
            </a:pPr>
            <a:r>
              <a:rPr lang="en-US" sz="2000" dirty="0" smtClean="0">
                <a:latin typeface="Comic Sans MS" pitchFamily="66" charset="0"/>
              </a:rPr>
              <a:t>Industrial-strength synchronous languages</a:t>
            </a:r>
          </a:p>
          <a:p>
            <a:pPr lvl="1">
              <a:buNone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err="1" smtClean="0">
                <a:latin typeface="Comic Sans MS" pitchFamily="66" charset="0"/>
              </a:rPr>
              <a:t>Esterel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Lustre</a:t>
            </a:r>
            <a:r>
              <a:rPr lang="en-US" sz="2000" dirty="0" smtClean="0">
                <a:latin typeface="Comic Sans MS" pitchFamily="66" charset="0"/>
              </a:rPr>
              <a:t>, VHDL, </a:t>
            </a:r>
            <a:r>
              <a:rPr lang="en-US" sz="2000" dirty="0" err="1" smtClean="0">
                <a:latin typeface="Comic Sans MS" pitchFamily="66" charset="0"/>
              </a:rPr>
              <a:t>Verilog</a:t>
            </a:r>
            <a:r>
              <a:rPr lang="en-US" sz="2000" dirty="0" smtClean="0">
                <a:latin typeface="Comic Sans MS" pitchFamily="66" charset="0"/>
              </a:rPr>
              <a:t>, </a:t>
            </a:r>
            <a:r>
              <a:rPr lang="en-US" sz="2000" dirty="0" err="1" smtClean="0">
                <a:latin typeface="Comic Sans MS" pitchFamily="66" charset="0"/>
              </a:rPr>
              <a:t>Stateflow</a:t>
            </a:r>
            <a:r>
              <a:rPr lang="en-US" sz="2000" dirty="0" smtClean="0">
                <a:latin typeface="Comic Sans MS" pitchFamily="66" charset="0"/>
              </a:rPr>
              <a:t>…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21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18021</TotalTime>
  <Words>2047</Words>
  <Application>Microsoft Office PowerPoint</Application>
  <PresentationFormat>On-screen Show (4:3)</PresentationFormat>
  <Paragraphs>341</Paragraphs>
  <Slides>24</Slides>
  <Notes>1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1" baseType="lpstr">
      <vt:lpstr>Arial</vt:lpstr>
      <vt:lpstr>Calibri</vt:lpstr>
      <vt:lpstr>Comic Sans MS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Model-Based Design</vt:lpstr>
      <vt:lpstr>Synchronous Models</vt:lpstr>
      <vt:lpstr>First Example: Delay</vt:lpstr>
      <vt:lpstr>Delay: Round-based Execution</vt:lpstr>
      <vt:lpstr>Synchrony Hypothesis</vt:lpstr>
      <vt:lpstr>Components in an Automobile</vt:lpstr>
      <vt:lpstr>Synchronous Reactive Component</vt:lpstr>
      <vt:lpstr>Model Definition</vt:lpstr>
      <vt:lpstr>SRC Definition (1): Inputs</vt:lpstr>
      <vt:lpstr>SRC Definition (2): Outputs</vt:lpstr>
      <vt:lpstr>SRC Definition (3): States</vt:lpstr>
      <vt:lpstr>SRC Definition (4): Initialization</vt:lpstr>
      <vt:lpstr>SRC Definition (5): Reactions</vt:lpstr>
      <vt:lpstr>Multiple Reaction component Lossy delay</vt:lpstr>
      <vt:lpstr>Not Input enabled component Blocking delay</vt:lpstr>
      <vt:lpstr>Syntax Errors</vt:lpstr>
      <vt:lpstr>Semantic Equivalence</vt:lpstr>
      <vt:lpstr>Synchronous Reactive Component Definition</vt:lpstr>
      <vt:lpstr>Definition of Executions</vt:lpstr>
      <vt:lpstr>What does this component do ?</vt:lpstr>
      <vt:lpstr>Extended State Machines</vt:lpstr>
      <vt:lpstr>Executing ESMs: Switch</vt:lpstr>
      <vt:lpstr>Modified Switch: What executions are possible?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153</cp:revision>
  <cp:lastPrinted>2019-09-30T10:58:00Z</cp:lastPrinted>
  <dcterms:created xsi:type="dcterms:W3CDTF">2014-01-14T17:55:37Z</dcterms:created>
  <dcterms:modified xsi:type="dcterms:W3CDTF">2020-09-23T11:22:17Z</dcterms:modified>
</cp:coreProperties>
</file>

<file path=docProps/thumbnail.jpeg>
</file>